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.webp" ContentType="image/webp"/>
  <Override PartName="/ppt/media/image3.webp" ContentType="image/webp"/>
  <Override PartName="/ppt/media/image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1296" r:id="rId3"/>
    <p:sldId id="1368" r:id="rId4"/>
    <p:sldId id="1316" r:id="rId5"/>
    <p:sldId id="1336" r:id="rId7"/>
    <p:sldId id="1317" r:id="rId8"/>
    <p:sldId id="1324" r:id="rId9"/>
    <p:sldId id="1322" r:id="rId10"/>
    <p:sldId id="1363" r:id="rId11"/>
    <p:sldId id="1323" r:id="rId12"/>
    <p:sldId id="1353" r:id="rId13"/>
    <p:sldId id="1305" r:id="rId14"/>
    <p:sldId id="1315" r:id="rId15"/>
  </p:sldIdLst>
  <p:sldSz cx="12192000" cy="6858000"/>
  <p:notesSz cx="6858000" cy="9144000"/>
  <p:embeddedFontLst>
    <p:embeddedFont>
      <p:font typeface="Rockwell Extra Bold" panose="02060903040505020403" charset="0"/>
      <p:bold r:id="rId19"/>
    </p:embeddedFont>
    <p:embeddedFont>
      <p:font typeface="Cooper Black" panose="0208090404030B020404" charset="0"/>
      <p:regular r:id="rId20"/>
    </p:embeddedFont>
    <p:embeddedFont>
      <p:font typeface="方正公文楷体" panose="02000500000000000000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84B76F-EF8F-4180-805F-E1703A53F8CA}">
          <p14:sldIdLst>
            <p14:sldId id="1296"/>
            <p14:sldId id="1368"/>
            <p14:sldId id="1316"/>
            <p14:sldId id="1336"/>
            <p14:sldId id="1317"/>
            <p14:sldId id="1324"/>
            <p14:sldId id="1322"/>
            <p14:sldId id="1363"/>
            <p14:sldId id="1323"/>
            <p14:sldId id="1353"/>
            <p14:sldId id="1305"/>
            <p14:sldId id="131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225" userDrawn="1">
          <p15:clr>
            <a:srgbClr val="A4A3A4"/>
          </p15:clr>
        </p15:guide>
        <p15:guide id="4" pos="7461" userDrawn="1">
          <p15:clr>
            <a:srgbClr val="A4A3A4"/>
          </p15:clr>
        </p15:guide>
        <p15:guide id="5" orient="horz" pos="221" userDrawn="1">
          <p15:clr>
            <a:srgbClr val="A4A3A4"/>
          </p15:clr>
        </p15:guide>
        <p15:guide id="6" orient="horz" pos="4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563"/>
    <a:srgbClr val="5C6086"/>
    <a:srgbClr val="C59361"/>
    <a:srgbClr val="E4C86E"/>
    <a:srgbClr val="2D5151"/>
    <a:srgbClr val="205F78"/>
    <a:srgbClr val="0CAB84"/>
    <a:srgbClr val="1A4F78"/>
    <a:srgbClr val="F2F8F7"/>
    <a:srgbClr val="AA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79" autoAdjust="0"/>
    <p:restoredTop sz="94563" autoAdjust="0"/>
  </p:normalViewPr>
  <p:slideViewPr>
    <p:cSldViewPr snapToGrid="0" showGuides="1">
      <p:cViewPr varScale="1">
        <p:scale>
          <a:sx n="75" d="100"/>
          <a:sy n="75" d="100"/>
        </p:scale>
        <p:origin x="60" y="504"/>
      </p:cViewPr>
      <p:guideLst>
        <p:guide pos="3840"/>
        <p:guide pos="225"/>
        <p:guide pos="7461"/>
        <p:guide orient="horz" pos="221"/>
        <p:guide orient="horz" pos="4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30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</a:defRPr>
            </a:lvl1pPr>
          </a:lstStyle>
          <a:p>
            <a:fld id="{F77E73B2-2D2B-417D-BEB3-2B4F249E50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</a:defRPr>
            </a:lvl1pPr>
          </a:lstStyle>
          <a:p>
            <a:fld id="{BCD64BF6-2453-4DAF-827D-AD8A8D2E5D2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背景部分：</a:t>
            </a:r>
            <a:endParaRPr lang="zh-CN" altLang="en-US"/>
          </a:p>
          <a:p>
            <a:r>
              <a:rPr lang="zh-CN" altLang="en-US"/>
              <a:t>“动漫超分辨率面临两大挑战：一是传统方法直接套用真实照片的SR技术，忽略动漫的线条和色彩特性（指向Figure 2）；二是现有数据集包含冗余视频帧，训练效率低下。”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意义部分：</a:t>
            </a:r>
            <a:endParaRPr lang="zh-CN" altLang="en-US"/>
          </a:p>
          <a:p>
            <a:r>
              <a:rPr lang="zh-CN" altLang="en-US"/>
              <a:t>“我们的工作首次从动漫生产角度优化SR流程，例如通过I帧筛选减少数据冗余，并设计双分支损失解决色斑问题（指向Figure 1）。这不仅提升观看体验，还能帮助修复经典作品，推动NPR领域研究。”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增强微弱的手绘线条需要有针对性的方法，而不是修改退化模型或锐化整个地面实况（GT）等全局方法。这些全局方法未能关注手绘线条。相反，提取锐化的手绘线条信息并将其与 GT 合并以创建伪 GT。这允许网络在 SR 训练期间生成锐化线，而无需添加额外的神经网络模块或单独的后处理步骤。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此外，不要使用草图提取模型，这并不理想，因为它经常会扭曲手绘细节并包含不相关的内容，例如阴影和 CGI 边缘。 XDoG 是一种基于高斯的逐像素方法，用于从锐化的 GT 中提取边缘图。然而，XDoG 边缘图可能会因异常像素和碎片线而产生噪音。使用离群值过滤和自定义被动膨胀方法来解决此问题，从而生成更明确的手绘线条表示。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增强微弱的手绘线条需要有针对性的方法，而不是修改退化模型或锐化整个地面实况（GT）等全局方法。这些全局方法未能关注手绘线条。相反，提取锐化的手绘线条信息并将其与 GT 合并以创建伪 GT。这允许网络在 SR 训练期间生成锐化线，而无需添加额外的神经网络模块或单独的后处理步骤。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此外，不要使用草图提取模型，这并不理想，因为它经常会扭曲手绘细节并包含不相关的内容，例如阴影和 CGI 边缘。 XDoG 是一种基于高斯的逐像素方法，用于从锐化的 GT 中提取边缘图。然而，XDoG 边缘图可能会因异常像素和碎片线而产生噪音。使用离群值过滤和自定义被动膨胀方法来解决此问题，从而生成更明确的手绘线条表示。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另外还有出现多余颜色伪影的问题，这主要是由于生成器和感知损失之间的训练中数据域不一致。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为了解决这个问题以及弥补之前方法的不足，该团队的做法是使用一个预训练的 ResNet，其在 Danbooru 数据集上进行了动漫目标分类任务的训练。Danbooru 数据集是一个动漫插图数据库，包含大量且丰富的标注。由于这个预训练网络是 ResNet50 而不是 VGG，因此该团队也提出了一种类似的中间层比较。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但是，如果只使用基于 ResNet 的损失，可能会出现视觉结果差的问题这是由 Danbooru 数据集中的固有偏差导致的 —— 该数据集中大部分图像都是人物面部或相对简单的插图。因此，该团队权衡之下，决定使用真实世界特征作为辅助来引导训练过程中基于 ResNet 的感知损失。这种方法可得到视觉效果好的图像，同时还能解决出现多余颜色的问题。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355120" y="301940"/>
            <a:ext cx="11481761" cy="6254121"/>
          </a:xfrm>
          <a:custGeom>
            <a:avLst/>
            <a:gdLst>
              <a:gd name="connsiteX0" fmla="*/ 9089448 w 9089767"/>
              <a:gd name="connsiteY0" fmla="*/ 6253929 h 6254121"/>
              <a:gd name="connsiteX1" fmla="*/ -320 w 9089767"/>
              <a:gd name="connsiteY1" fmla="*/ 6253929 h 6254121"/>
              <a:gd name="connsiteX2" fmla="*/ -320 w 9089767"/>
              <a:gd name="connsiteY2" fmla="*/ -192 h 6254121"/>
              <a:gd name="connsiteX3" fmla="*/ 9089448 w 9089767"/>
              <a:gd name="connsiteY3" fmla="*/ -192 h 6254121"/>
              <a:gd name="connsiteX4" fmla="*/ 20525 w 9089767"/>
              <a:gd name="connsiteY4" fmla="*/ 6233084 h 6254121"/>
              <a:gd name="connsiteX5" fmla="*/ 9068603 w 9089767"/>
              <a:gd name="connsiteY5" fmla="*/ 6233084 h 6254121"/>
              <a:gd name="connsiteX6" fmla="*/ 9068603 w 9089767"/>
              <a:gd name="connsiteY6" fmla="*/ 20653 h 6254121"/>
              <a:gd name="connsiteX7" fmla="*/ 20525 w 9089767"/>
              <a:gd name="connsiteY7" fmla="*/ 20653 h 625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9767" h="6254121">
                <a:moveTo>
                  <a:pt x="9089448" y="6253929"/>
                </a:moveTo>
                <a:lnTo>
                  <a:pt x="-320" y="6253929"/>
                </a:lnTo>
                <a:lnTo>
                  <a:pt x="-320" y="-192"/>
                </a:lnTo>
                <a:lnTo>
                  <a:pt x="9089448" y="-192"/>
                </a:lnTo>
                <a:close/>
                <a:moveTo>
                  <a:pt x="20525" y="6233084"/>
                </a:moveTo>
                <a:lnTo>
                  <a:pt x="9068603" y="6233084"/>
                </a:lnTo>
                <a:lnTo>
                  <a:pt x="9068603" y="20653"/>
                </a:lnTo>
                <a:lnTo>
                  <a:pt x="20525" y="2065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/>
          <p:cNvSpPr/>
          <p:nvPr userDrawn="1"/>
        </p:nvSpPr>
        <p:spPr>
          <a:xfrm>
            <a:off x="0" y="0"/>
            <a:ext cx="2881193" cy="2076473"/>
          </a:xfrm>
          <a:custGeom>
            <a:avLst/>
            <a:gdLst>
              <a:gd name="connsiteX0" fmla="*/ 2881194 w 2881193"/>
              <a:gd name="connsiteY0" fmla="*/ 0 h 2076473"/>
              <a:gd name="connsiteX1" fmla="*/ 804721 w 2881193"/>
              <a:gd name="connsiteY1" fmla="*/ 2076473 h 2076473"/>
              <a:gd name="connsiteX2" fmla="*/ 0 w 2881193"/>
              <a:gd name="connsiteY2" fmla="*/ 1271805 h 2076473"/>
              <a:gd name="connsiteX3" fmla="*/ 0 w 2881193"/>
              <a:gd name="connsiteY3" fmla="*/ 0 h 2076473"/>
              <a:gd name="connsiteX4" fmla="*/ 2881194 w 2881193"/>
              <a:gd name="connsiteY4" fmla="*/ 0 h 207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93" h="2076473">
                <a:moveTo>
                  <a:pt x="2881194" y="0"/>
                </a:moveTo>
                <a:lnTo>
                  <a:pt x="804721" y="2076473"/>
                </a:lnTo>
                <a:lnTo>
                  <a:pt x="0" y="1271805"/>
                </a:lnTo>
                <a:lnTo>
                  <a:pt x="0" y="0"/>
                </a:lnTo>
                <a:lnTo>
                  <a:pt x="288119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任意多边形: 形状 64"/>
          <p:cNvSpPr/>
          <p:nvPr userDrawn="1"/>
        </p:nvSpPr>
        <p:spPr>
          <a:xfrm>
            <a:off x="0" y="1450133"/>
            <a:ext cx="715973" cy="1431998"/>
          </a:xfrm>
          <a:custGeom>
            <a:avLst/>
            <a:gdLst>
              <a:gd name="connsiteX0" fmla="*/ 715973 w 715973"/>
              <a:gd name="connsiteY0" fmla="*/ 715973 h 1431998"/>
              <a:gd name="connsiteX1" fmla="*/ 0 w 715973"/>
              <a:gd name="connsiteY1" fmla="*/ 1431998 h 1431998"/>
              <a:gd name="connsiteX2" fmla="*/ 0 w 715973"/>
              <a:gd name="connsiteY2" fmla="*/ 1196137 h 1431998"/>
              <a:gd name="connsiteX3" fmla="*/ 480164 w 715973"/>
              <a:gd name="connsiteY3" fmla="*/ 715973 h 1431998"/>
              <a:gd name="connsiteX4" fmla="*/ 0 w 715973"/>
              <a:gd name="connsiteY4" fmla="*/ 235861 h 1431998"/>
              <a:gd name="connsiteX5" fmla="*/ 0 w 715973"/>
              <a:gd name="connsiteY5" fmla="*/ 0 h 1431998"/>
              <a:gd name="connsiteX6" fmla="*/ 715973 w 715973"/>
              <a:gd name="connsiteY6" fmla="*/ 715973 h 14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5973" h="1431998">
                <a:moveTo>
                  <a:pt x="715973" y="715973"/>
                </a:moveTo>
                <a:lnTo>
                  <a:pt x="0" y="1431998"/>
                </a:lnTo>
                <a:lnTo>
                  <a:pt x="0" y="1196137"/>
                </a:lnTo>
                <a:lnTo>
                  <a:pt x="480164" y="715973"/>
                </a:lnTo>
                <a:lnTo>
                  <a:pt x="0" y="235861"/>
                </a:lnTo>
                <a:lnTo>
                  <a:pt x="0" y="0"/>
                </a:lnTo>
                <a:lnTo>
                  <a:pt x="715973" y="71597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任意多边形: 形状 65"/>
          <p:cNvSpPr/>
          <p:nvPr userDrawn="1"/>
        </p:nvSpPr>
        <p:spPr>
          <a:xfrm>
            <a:off x="0" y="566879"/>
            <a:ext cx="867255" cy="1734511"/>
          </a:xfrm>
          <a:custGeom>
            <a:avLst/>
            <a:gdLst>
              <a:gd name="connsiteX0" fmla="*/ 867256 w 867255"/>
              <a:gd name="connsiteY0" fmla="*/ 867256 h 1734511"/>
              <a:gd name="connsiteX1" fmla="*/ 0 w 867255"/>
              <a:gd name="connsiteY1" fmla="*/ 1734511 h 1734511"/>
              <a:gd name="connsiteX2" fmla="*/ 0 w 867255"/>
              <a:gd name="connsiteY2" fmla="*/ 1498650 h 1734511"/>
              <a:gd name="connsiteX3" fmla="*/ 631395 w 867255"/>
              <a:gd name="connsiteY3" fmla="*/ 867256 h 1734511"/>
              <a:gd name="connsiteX4" fmla="*/ 0 w 867255"/>
              <a:gd name="connsiteY4" fmla="*/ 235861 h 1734511"/>
              <a:gd name="connsiteX5" fmla="*/ 0 w 867255"/>
              <a:gd name="connsiteY5" fmla="*/ 0 h 1734511"/>
              <a:gd name="connsiteX6" fmla="*/ 867256 w 867255"/>
              <a:gd name="connsiteY6" fmla="*/ 867256 h 17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7255" h="1734511">
                <a:moveTo>
                  <a:pt x="867256" y="867256"/>
                </a:moveTo>
                <a:lnTo>
                  <a:pt x="0" y="1734511"/>
                </a:lnTo>
                <a:lnTo>
                  <a:pt x="0" y="1498650"/>
                </a:lnTo>
                <a:lnTo>
                  <a:pt x="631395" y="867256"/>
                </a:lnTo>
                <a:lnTo>
                  <a:pt x="0" y="235861"/>
                </a:lnTo>
                <a:lnTo>
                  <a:pt x="0" y="0"/>
                </a:lnTo>
                <a:lnTo>
                  <a:pt x="867256" y="86725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 userDrawn="1"/>
        </p:nvSpPr>
        <p:spPr>
          <a:xfrm>
            <a:off x="6360668" y="4443264"/>
            <a:ext cx="5831332" cy="2415360"/>
          </a:xfrm>
          <a:custGeom>
            <a:avLst/>
            <a:gdLst>
              <a:gd name="connsiteX0" fmla="*/ 5831333 w 5831332"/>
              <a:gd name="connsiteY0" fmla="*/ 0 h 2415360"/>
              <a:gd name="connsiteX1" fmla="*/ 5831333 w 5831332"/>
              <a:gd name="connsiteY1" fmla="*/ 2415361 h 2415360"/>
              <a:gd name="connsiteX2" fmla="*/ 0 w 5831332"/>
              <a:gd name="connsiteY2" fmla="*/ 2415361 h 2415360"/>
              <a:gd name="connsiteX3" fmla="*/ 482092 w 5831332"/>
              <a:gd name="connsiteY3" fmla="*/ 1933268 h 2415360"/>
              <a:gd name="connsiteX4" fmla="*/ 3898012 w 5831332"/>
              <a:gd name="connsiteY4" fmla="*/ 1933268 h 2415360"/>
              <a:gd name="connsiteX5" fmla="*/ 5831333 w 5831332"/>
              <a:gd name="connsiteY5" fmla="*/ 0 h 241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1332" h="2415360">
                <a:moveTo>
                  <a:pt x="5831333" y="0"/>
                </a:moveTo>
                <a:lnTo>
                  <a:pt x="5831333" y="2415361"/>
                </a:lnTo>
                <a:lnTo>
                  <a:pt x="0" y="2415361"/>
                </a:lnTo>
                <a:lnTo>
                  <a:pt x="482092" y="1933268"/>
                </a:lnTo>
                <a:lnTo>
                  <a:pt x="3898012" y="1933268"/>
                </a:lnTo>
                <a:lnTo>
                  <a:pt x="583133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任意多边形: 形状 67"/>
          <p:cNvSpPr/>
          <p:nvPr userDrawn="1"/>
        </p:nvSpPr>
        <p:spPr>
          <a:xfrm>
            <a:off x="10866572" y="3634687"/>
            <a:ext cx="1325428" cy="2651013"/>
          </a:xfrm>
          <a:custGeom>
            <a:avLst/>
            <a:gdLst>
              <a:gd name="connsiteX0" fmla="*/ 1325428 w 1325428"/>
              <a:gd name="connsiteY0" fmla="*/ 528056 h 2651013"/>
              <a:gd name="connsiteX1" fmla="*/ 527951 w 1325428"/>
              <a:gd name="connsiteY1" fmla="*/ 1325533 h 2651013"/>
              <a:gd name="connsiteX2" fmla="*/ 1325428 w 1325428"/>
              <a:gd name="connsiteY2" fmla="*/ 2122958 h 2651013"/>
              <a:gd name="connsiteX3" fmla="*/ 1325428 w 1325428"/>
              <a:gd name="connsiteY3" fmla="*/ 2651014 h 2651013"/>
              <a:gd name="connsiteX4" fmla="*/ 0 w 1325428"/>
              <a:gd name="connsiteY4" fmla="*/ 1325533 h 2651013"/>
              <a:gd name="connsiteX5" fmla="*/ 1325428 w 1325428"/>
              <a:gd name="connsiteY5" fmla="*/ 0 h 2651013"/>
              <a:gd name="connsiteX6" fmla="*/ 1325428 w 1325428"/>
              <a:gd name="connsiteY6" fmla="*/ 528056 h 26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428" h="2651013">
                <a:moveTo>
                  <a:pt x="1325428" y="528056"/>
                </a:moveTo>
                <a:lnTo>
                  <a:pt x="527951" y="1325533"/>
                </a:lnTo>
                <a:lnTo>
                  <a:pt x="1325428" y="2122958"/>
                </a:lnTo>
                <a:lnTo>
                  <a:pt x="1325428" y="2651014"/>
                </a:lnTo>
                <a:lnTo>
                  <a:pt x="0" y="1325533"/>
                </a:lnTo>
                <a:lnTo>
                  <a:pt x="1325428" y="0"/>
                </a:lnTo>
                <a:lnTo>
                  <a:pt x="1325428" y="5280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9" name="任意多边形: 形状 68"/>
          <p:cNvSpPr/>
          <p:nvPr userDrawn="1"/>
        </p:nvSpPr>
        <p:spPr>
          <a:xfrm>
            <a:off x="11031352" y="5031718"/>
            <a:ext cx="1160648" cy="1826906"/>
          </a:xfrm>
          <a:custGeom>
            <a:avLst/>
            <a:gdLst>
              <a:gd name="connsiteX0" fmla="*/ 1160649 w 1160648"/>
              <a:gd name="connsiteY0" fmla="*/ 416326 h 1826906"/>
              <a:gd name="connsiteX1" fmla="*/ 416327 w 1160648"/>
              <a:gd name="connsiteY1" fmla="*/ 1160597 h 1826906"/>
              <a:gd name="connsiteX2" fmla="*/ 1082689 w 1160648"/>
              <a:gd name="connsiteY2" fmla="*/ 1826907 h 1826906"/>
              <a:gd name="connsiteX3" fmla="*/ 666310 w 1160648"/>
              <a:gd name="connsiteY3" fmla="*/ 1826907 h 1826906"/>
              <a:gd name="connsiteX4" fmla="*/ 0 w 1160648"/>
              <a:gd name="connsiteY4" fmla="*/ 1160597 h 1826906"/>
              <a:gd name="connsiteX5" fmla="*/ 1160649 w 1160648"/>
              <a:gd name="connsiteY5" fmla="*/ 0 h 1826906"/>
              <a:gd name="connsiteX6" fmla="*/ 1160649 w 1160648"/>
              <a:gd name="connsiteY6" fmla="*/ 416326 h 18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648" h="1826906">
                <a:moveTo>
                  <a:pt x="1160649" y="416326"/>
                </a:moveTo>
                <a:lnTo>
                  <a:pt x="416327" y="1160597"/>
                </a:lnTo>
                <a:lnTo>
                  <a:pt x="1082689" y="1826907"/>
                </a:lnTo>
                <a:lnTo>
                  <a:pt x="666310" y="1826907"/>
                </a:lnTo>
                <a:lnTo>
                  <a:pt x="0" y="1160597"/>
                </a:lnTo>
                <a:lnTo>
                  <a:pt x="1160649" y="0"/>
                </a:lnTo>
                <a:lnTo>
                  <a:pt x="1160649" y="4163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10278743" y="6495870"/>
            <a:ext cx="888882" cy="247899"/>
            <a:chOff x="10278743" y="6495870"/>
            <a:chExt cx="888882" cy="247899"/>
          </a:xfrm>
        </p:grpSpPr>
        <p:sp>
          <p:nvSpPr>
            <p:cNvPr id="71" name="任意多边形: 形状 70"/>
            <p:cNvSpPr/>
            <p:nvPr/>
          </p:nvSpPr>
          <p:spPr>
            <a:xfrm>
              <a:off x="11148448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1148448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1148448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1148448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10614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10614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10614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10614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0974549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0974549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974549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0974549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8875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8875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08875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8875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0800754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800754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800754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00754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0713622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0713622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0713622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0713622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0626646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0626646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0626646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0626646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0539671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10539671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539671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10539671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10452695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10452695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10452695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0452695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10365719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10365719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10365719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10365719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10278743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10278743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10278743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10278743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355120" y="301940"/>
            <a:ext cx="11481761" cy="6254121"/>
          </a:xfrm>
          <a:custGeom>
            <a:avLst/>
            <a:gdLst>
              <a:gd name="connsiteX0" fmla="*/ 9089448 w 9089767"/>
              <a:gd name="connsiteY0" fmla="*/ 6253929 h 6254121"/>
              <a:gd name="connsiteX1" fmla="*/ -320 w 9089767"/>
              <a:gd name="connsiteY1" fmla="*/ 6253929 h 6254121"/>
              <a:gd name="connsiteX2" fmla="*/ -320 w 9089767"/>
              <a:gd name="connsiteY2" fmla="*/ -192 h 6254121"/>
              <a:gd name="connsiteX3" fmla="*/ 9089448 w 9089767"/>
              <a:gd name="connsiteY3" fmla="*/ -192 h 6254121"/>
              <a:gd name="connsiteX4" fmla="*/ 20525 w 9089767"/>
              <a:gd name="connsiteY4" fmla="*/ 6233084 h 6254121"/>
              <a:gd name="connsiteX5" fmla="*/ 9068603 w 9089767"/>
              <a:gd name="connsiteY5" fmla="*/ 6233084 h 6254121"/>
              <a:gd name="connsiteX6" fmla="*/ 9068603 w 9089767"/>
              <a:gd name="connsiteY6" fmla="*/ 20653 h 6254121"/>
              <a:gd name="connsiteX7" fmla="*/ 20525 w 9089767"/>
              <a:gd name="connsiteY7" fmla="*/ 20653 h 625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9767" h="6254121">
                <a:moveTo>
                  <a:pt x="9089448" y="6253929"/>
                </a:moveTo>
                <a:lnTo>
                  <a:pt x="-320" y="6253929"/>
                </a:lnTo>
                <a:lnTo>
                  <a:pt x="-320" y="-192"/>
                </a:lnTo>
                <a:lnTo>
                  <a:pt x="9089448" y="-192"/>
                </a:lnTo>
                <a:close/>
                <a:moveTo>
                  <a:pt x="20525" y="6233084"/>
                </a:moveTo>
                <a:lnTo>
                  <a:pt x="9068603" y="6233084"/>
                </a:lnTo>
                <a:lnTo>
                  <a:pt x="9068603" y="20653"/>
                </a:lnTo>
                <a:lnTo>
                  <a:pt x="20525" y="2065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6360668" y="4443264"/>
            <a:ext cx="5831332" cy="2415360"/>
          </a:xfrm>
          <a:custGeom>
            <a:avLst/>
            <a:gdLst>
              <a:gd name="connsiteX0" fmla="*/ 5831333 w 5831332"/>
              <a:gd name="connsiteY0" fmla="*/ 0 h 2415360"/>
              <a:gd name="connsiteX1" fmla="*/ 5831333 w 5831332"/>
              <a:gd name="connsiteY1" fmla="*/ 2415361 h 2415360"/>
              <a:gd name="connsiteX2" fmla="*/ 0 w 5831332"/>
              <a:gd name="connsiteY2" fmla="*/ 2415361 h 2415360"/>
              <a:gd name="connsiteX3" fmla="*/ 482092 w 5831332"/>
              <a:gd name="connsiteY3" fmla="*/ 1933268 h 2415360"/>
              <a:gd name="connsiteX4" fmla="*/ 3898012 w 5831332"/>
              <a:gd name="connsiteY4" fmla="*/ 1933268 h 2415360"/>
              <a:gd name="connsiteX5" fmla="*/ 5831333 w 5831332"/>
              <a:gd name="connsiteY5" fmla="*/ 0 h 241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1332" h="2415360">
                <a:moveTo>
                  <a:pt x="5831333" y="0"/>
                </a:moveTo>
                <a:lnTo>
                  <a:pt x="5831333" y="2415361"/>
                </a:lnTo>
                <a:lnTo>
                  <a:pt x="0" y="2415361"/>
                </a:lnTo>
                <a:lnTo>
                  <a:pt x="482092" y="1933268"/>
                </a:lnTo>
                <a:lnTo>
                  <a:pt x="3898012" y="1933268"/>
                </a:lnTo>
                <a:lnTo>
                  <a:pt x="583133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10866572" y="3634687"/>
            <a:ext cx="1325428" cy="2651013"/>
          </a:xfrm>
          <a:custGeom>
            <a:avLst/>
            <a:gdLst>
              <a:gd name="connsiteX0" fmla="*/ 1325428 w 1325428"/>
              <a:gd name="connsiteY0" fmla="*/ 528056 h 2651013"/>
              <a:gd name="connsiteX1" fmla="*/ 527951 w 1325428"/>
              <a:gd name="connsiteY1" fmla="*/ 1325533 h 2651013"/>
              <a:gd name="connsiteX2" fmla="*/ 1325428 w 1325428"/>
              <a:gd name="connsiteY2" fmla="*/ 2122958 h 2651013"/>
              <a:gd name="connsiteX3" fmla="*/ 1325428 w 1325428"/>
              <a:gd name="connsiteY3" fmla="*/ 2651014 h 2651013"/>
              <a:gd name="connsiteX4" fmla="*/ 0 w 1325428"/>
              <a:gd name="connsiteY4" fmla="*/ 1325533 h 2651013"/>
              <a:gd name="connsiteX5" fmla="*/ 1325428 w 1325428"/>
              <a:gd name="connsiteY5" fmla="*/ 0 h 2651013"/>
              <a:gd name="connsiteX6" fmla="*/ 1325428 w 1325428"/>
              <a:gd name="connsiteY6" fmla="*/ 528056 h 26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428" h="2651013">
                <a:moveTo>
                  <a:pt x="1325428" y="528056"/>
                </a:moveTo>
                <a:lnTo>
                  <a:pt x="527951" y="1325533"/>
                </a:lnTo>
                <a:lnTo>
                  <a:pt x="1325428" y="2122958"/>
                </a:lnTo>
                <a:lnTo>
                  <a:pt x="1325428" y="2651014"/>
                </a:lnTo>
                <a:lnTo>
                  <a:pt x="0" y="1325533"/>
                </a:lnTo>
                <a:lnTo>
                  <a:pt x="1325428" y="0"/>
                </a:lnTo>
                <a:lnTo>
                  <a:pt x="1325428" y="5280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031352" y="5031718"/>
            <a:ext cx="1160648" cy="1826906"/>
          </a:xfrm>
          <a:custGeom>
            <a:avLst/>
            <a:gdLst>
              <a:gd name="connsiteX0" fmla="*/ 1160649 w 1160648"/>
              <a:gd name="connsiteY0" fmla="*/ 416326 h 1826906"/>
              <a:gd name="connsiteX1" fmla="*/ 416327 w 1160648"/>
              <a:gd name="connsiteY1" fmla="*/ 1160597 h 1826906"/>
              <a:gd name="connsiteX2" fmla="*/ 1082689 w 1160648"/>
              <a:gd name="connsiteY2" fmla="*/ 1826907 h 1826906"/>
              <a:gd name="connsiteX3" fmla="*/ 666310 w 1160648"/>
              <a:gd name="connsiteY3" fmla="*/ 1826907 h 1826906"/>
              <a:gd name="connsiteX4" fmla="*/ 0 w 1160648"/>
              <a:gd name="connsiteY4" fmla="*/ 1160597 h 1826906"/>
              <a:gd name="connsiteX5" fmla="*/ 1160649 w 1160648"/>
              <a:gd name="connsiteY5" fmla="*/ 0 h 1826906"/>
              <a:gd name="connsiteX6" fmla="*/ 1160649 w 1160648"/>
              <a:gd name="connsiteY6" fmla="*/ 416326 h 18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648" h="1826906">
                <a:moveTo>
                  <a:pt x="1160649" y="416326"/>
                </a:moveTo>
                <a:lnTo>
                  <a:pt x="416327" y="1160597"/>
                </a:lnTo>
                <a:lnTo>
                  <a:pt x="1082689" y="1826907"/>
                </a:lnTo>
                <a:lnTo>
                  <a:pt x="666310" y="1826907"/>
                </a:lnTo>
                <a:lnTo>
                  <a:pt x="0" y="1160597"/>
                </a:lnTo>
                <a:lnTo>
                  <a:pt x="1160649" y="0"/>
                </a:lnTo>
                <a:lnTo>
                  <a:pt x="1160649" y="4163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5400000">
            <a:off x="2140530" y="5308991"/>
            <a:ext cx="408666" cy="1465194"/>
            <a:chOff x="829890" y="3022991"/>
            <a:chExt cx="408666" cy="1465194"/>
          </a:xfrm>
          <a:solidFill>
            <a:schemeClr val="accent1"/>
          </a:solidFill>
        </p:grpSpPr>
        <p:sp>
          <p:nvSpPr>
            <p:cNvPr id="8" name="任意多边形: 形状 7"/>
            <p:cNvSpPr/>
            <p:nvPr/>
          </p:nvSpPr>
          <p:spPr>
            <a:xfrm>
              <a:off x="829890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55534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81229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206872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829890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955534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81229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206872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30255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55950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81594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207289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29890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955534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81229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06872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829890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55534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81229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06872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30255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55950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81594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207289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29890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55534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81229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206872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29890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55534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81229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206872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30255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55950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81594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207289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29890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55534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81229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206872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29890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55534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81229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206872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10278743" y="6495870"/>
            <a:ext cx="888882" cy="247899"/>
            <a:chOff x="10278743" y="6495870"/>
            <a:chExt cx="888882" cy="247899"/>
          </a:xfrm>
        </p:grpSpPr>
        <p:sp>
          <p:nvSpPr>
            <p:cNvPr id="53" name="任意多边形: 形状 52"/>
            <p:cNvSpPr/>
            <p:nvPr/>
          </p:nvSpPr>
          <p:spPr>
            <a:xfrm>
              <a:off x="11148448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148448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148448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148448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10614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10614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0614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0614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974549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974549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974549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974549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8875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8875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8875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8875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800754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800754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10800754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0800754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0713622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0713622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713622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713622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26646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626646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0626646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0626646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539671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0539671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539671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539671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0452695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452695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0452695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452695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365719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365719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0365719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0365719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0278743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0278743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0278743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0278743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7" name="任意多边形: 形状 96"/>
          <p:cNvSpPr/>
          <p:nvPr userDrawn="1"/>
        </p:nvSpPr>
        <p:spPr>
          <a:xfrm>
            <a:off x="0" y="0"/>
            <a:ext cx="1441093" cy="2500561"/>
          </a:xfrm>
          <a:custGeom>
            <a:avLst/>
            <a:gdLst>
              <a:gd name="connsiteX0" fmla="*/ 0 w 1916568"/>
              <a:gd name="connsiteY0" fmla="*/ 0 h 3325598"/>
              <a:gd name="connsiteX1" fmla="*/ 507538 w 1916568"/>
              <a:gd name="connsiteY1" fmla="*/ 0 h 3325598"/>
              <a:gd name="connsiteX2" fmla="*/ 1916568 w 1916568"/>
              <a:gd name="connsiteY2" fmla="*/ 1409030 h 3325598"/>
              <a:gd name="connsiteX3" fmla="*/ 0 w 1916568"/>
              <a:gd name="connsiteY3" fmla="*/ 3325598 h 33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68" h="3325598">
                <a:moveTo>
                  <a:pt x="0" y="0"/>
                </a:moveTo>
                <a:lnTo>
                  <a:pt x="507538" y="0"/>
                </a:lnTo>
                <a:lnTo>
                  <a:pt x="1916568" y="1409030"/>
                </a:lnTo>
                <a:lnTo>
                  <a:pt x="0" y="332559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任意多边形: 形状 97"/>
          <p:cNvSpPr/>
          <p:nvPr userDrawn="1"/>
        </p:nvSpPr>
        <p:spPr>
          <a:xfrm>
            <a:off x="562458" y="0"/>
            <a:ext cx="1933092" cy="966546"/>
          </a:xfrm>
          <a:custGeom>
            <a:avLst/>
            <a:gdLst>
              <a:gd name="connsiteX0" fmla="*/ 0 w 2570898"/>
              <a:gd name="connsiteY0" fmla="*/ 0 h 1285449"/>
              <a:gd name="connsiteX1" fmla="*/ 452674 w 2570898"/>
              <a:gd name="connsiteY1" fmla="*/ 0 h 1285449"/>
              <a:gd name="connsiteX2" fmla="*/ 1285449 w 2570898"/>
              <a:gd name="connsiteY2" fmla="*/ 796247 h 1285449"/>
              <a:gd name="connsiteX3" fmla="*/ 2118223 w 2570898"/>
              <a:gd name="connsiteY3" fmla="*/ 0 h 1285449"/>
              <a:gd name="connsiteX4" fmla="*/ 2570898 w 2570898"/>
              <a:gd name="connsiteY4" fmla="*/ 0 h 1285449"/>
              <a:gd name="connsiteX5" fmla="*/ 1285449 w 2570898"/>
              <a:gd name="connsiteY5" fmla="*/ 1285449 h 128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0898" h="1285449">
                <a:moveTo>
                  <a:pt x="0" y="0"/>
                </a:moveTo>
                <a:lnTo>
                  <a:pt x="452674" y="0"/>
                </a:lnTo>
                <a:lnTo>
                  <a:pt x="1285449" y="796247"/>
                </a:lnTo>
                <a:lnTo>
                  <a:pt x="2118223" y="0"/>
                </a:lnTo>
                <a:lnTo>
                  <a:pt x="2570898" y="0"/>
                </a:lnTo>
                <a:lnTo>
                  <a:pt x="1285449" y="128544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任意多边形: 形状 98"/>
          <p:cNvSpPr/>
          <p:nvPr userDrawn="1"/>
        </p:nvSpPr>
        <p:spPr>
          <a:xfrm>
            <a:off x="0" y="0"/>
            <a:ext cx="1933902" cy="1115468"/>
          </a:xfrm>
          <a:custGeom>
            <a:avLst/>
            <a:gdLst>
              <a:gd name="connsiteX0" fmla="*/ 0 w 2571976"/>
              <a:gd name="connsiteY0" fmla="*/ 0 h 1483506"/>
              <a:gd name="connsiteX1" fmla="*/ 48553 w 2571976"/>
              <a:gd name="connsiteY1" fmla="*/ 0 h 1483506"/>
              <a:gd name="connsiteX2" fmla="*/ 1088470 w 2571976"/>
              <a:gd name="connsiteY2" fmla="*/ 994304 h 1483506"/>
              <a:gd name="connsiteX3" fmla="*/ 2128387 w 2571976"/>
              <a:gd name="connsiteY3" fmla="*/ 0 h 1483506"/>
              <a:gd name="connsiteX4" fmla="*/ 2571976 w 2571976"/>
              <a:gd name="connsiteY4" fmla="*/ 0 h 1483506"/>
              <a:gd name="connsiteX5" fmla="*/ 1088470 w 2571976"/>
              <a:gd name="connsiteY5" fmla="*/ 1483506 h 1483506"/>
              <a:gd name="connsiteX6" fmla="*/ 0 w 2571976"/>
              <a:gd name="connsiteY6" fmla="*/ 395037 h 14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976" h="1483506">
                <a:moveTo>
                  <a:pt x="0" y="0"/>
                </a:moveTo>
                <a:lnTo>
                  <a:pt x="48553" y="0"/>
                </a:lnTo>
                <a:lnTo>
                  <a:pt x="1088470" y="994304"/>
                </a:lnTo>
                <a:lnTo>
                  <a:pt x="2128387" y="0"/>
                </a:lnTo>
                <a:lnTo>
                  <a:pt x="2571976" y="0"/>
                </a:lnTo>
                <a:lnTo>
                  <a:pt x="1088470" y="1483506"/>
                </a:lnTo>
                <a:lnTo>
                  <a:pt x="0" y="395037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355120" y="301940"/>
            <a:ext cx="11481761" cy="6254121"/>
          </a:xfrm>
          <a:custGeom>
            <a:avLst/>
            <a:gdLst>
              <a:gd name="connsiteX0" fmla="*/ 9089448 w 9089767"/>
              <a:gd name="connsiteY0" fmla="*/ 6253929 h 6254121"/>
              <a:gd name="connsiteX1" fmla="*/ -320 w 9089767"/>
              <a:gd name="connsiteY1" fmla="*/ 6253929 h 6254121"/>
              <a:gd name="connsiteX2" fmla="*/ -320 w 9089767"/>
              <a:gd name="connsiteY2" fmla="*/ -192 h 6254121"/>
              <a:gd name="connsiteX3" fmla="*/ 9089448 w 9089767"/>
              <a:gd name="connsiteY3" fmla="*/ -192 h 6254121"/>
              <a:gd name="connsiteX4" fmla="*/ 20525 w 9089767"/>
              <a:gd name="connsiteY4" fmla="*/ 6233084 h 6254121"/>
              <a:gd name="connsiteX5" fmla="*/ 9068603 w 9089767"/>
              <a:gd name="connsiteY5" fmla="*/ 6233084 h 6254121"/>
              <a:gd name="connsiteX6" fmla="*/ 9068603 w 9089767"/>
              <a:gd name="connsiteY6" fmla="*/ 20653 h 6254121"/>
              <a:gd name="connsiteX7" fmla="*/ 20525 w 9089767"/>
              <a:gd name="connsiteY7" fmla="*/ 20653 h 625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9767" h="6254121">
                <a:moveTo>
                  <a:pt x="9089448" y="6253929"/>
                </a:moveTo>
                <a:lnTo>
                  <a:pt x="-320" y="6253929"/>
                </a:lnTo>
                <a:lnTo>
                  <a:pt x="-320" y="-192"/>
                </a:lnTo>
                <a:lnTo>
                  <a:pt x="9089448" y="-192"/>
                </a:lnTo>
                <a:close/>
                <a:moveTo>
                  <a:pt x="20525" y="6233084"/>
                </a:moveTo>
                <a:lnTo>
                  <a:pt x="9068603" y="6233084"/>
                </a:lnTo>
                <a:lnTo>
                  <a:pt x="9068603" y="20653"/>
                </a:lnTo>
                <a:lnTo>
                  <a:pt x="20525" y="2065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035550" y="3894396"/>
            <a:ext cx="7156450" cy="2964229"/>
          </a:xfrm>
          <a:custGeom>
            <a:avLst/>
            <a:gdLst>
              <a:gd name="connsiteX0" fmla="*/ 5831333 w 5831332"/>
              <a:gd name="connsiteY0" fmla="*/ 0 h 2415360"/>
              <a:gd name="connsiteX1" fmla="*/ 5831333 w 5831332"/>
              <a:gd name="connsiteY1" fmla="*/ 2415361 h 2415360"/>
              <a:gd name="connsiteX2" fmla="*/ 0 w 5831332"/>
              <a:gd name="connsiteY2" fmla="*/ 2415361 h 2415360"/>
              <a:gd name="connsiteX3" fmla="*/ 482092 w 5831332"/>
              <a:gd name="connsiteY3" fmla="*/ 1933268 h 2415360"/>
              <a:gd name="connsiteX4" fmla="*/ 3898012 w 5831332"/>
              <a:gd name="connsiteY4" fmla="*/ 1933268 h 2415360"/>
              <a:gd name="connsiteX5" fmla="*/ 5831333 w 5831332"/>
              <a:gd name="connsiteY5" fmla="*/ 0 h 241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1332" h="2415360">
                <a:moveTo>
                  <a:pt x="5831333" y="0"/>
                </a:moveTo>
                <a:lnTo>
                  <a:pt x="5831333" y="2415361"/>
                </a:lnTo>
                <a:lnTo>
                  <a:pt x="0" y="2415361"/>
                </a:lnTo>
                <a:lnTo>
                  <a:pt x="482092" y="1933268"/>
                </a:lnTo>
                <a:lnTo>
                  <a:pt x="3898012" y="1933268"/>
                </a:lnTo>
                <a:lnTo>
                  <a:pt x="583133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10565380" y="2902077"/>
            <a:ext cx="1626620" cy="3253432"/>
          </a:xfrm>
          <a:custGeom>
            <a:avLst/>
            <a:gdLst>
              <a:gd name="connsiteX0" fmla="*/ 1325428 w 1325428"/>
              <a:gd name="connsiteY0" fmla="*/ 528056 h 2651013"/>
              <a:gd name="connsiteX1" fmla="*/ 527951 w 1325428"/>
              <a:gd name="connsiteY1" fmla="*/ 1325533 h 2651013"/>
              <a:gd name="connsiteX2" fmla="*/ 1325428 w 1325428"/>
              <a:gd name="connsiteY2" fmla="*/ 2122958 h 2651013"/>
              <a:gd name="connsiteX3" fmla="*/ 1325428 w 1325428"/>
              <a:gd name="connsiteY3" fmla="*/ 2651014 h 2651013"/>
              <a:gd name="connsiteX4" fmla="*/ 0 w 1325428"/>
              <a:gd name="connsiteY4" fmla="*/ 1325533 h 2651013"/>
              <a:gd name="connsiteX5" fmla="*/ 1325428 w 1325428"/>
              <a:gd name="connsiteY5" fmla="*/ 0 h 2651013"/>
              <a:gd name="connsiteX6" fmla="*/ 1325428 w 1325428"/>
              <a:gd name="connsiteY6" fmla="*/ 528056 h 26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428" h="2651013">
                <a:moveTo>
                  <a:pt x="1325428" y="528056"/>
                </a:moveTo>
                <a:lnTo>
                  <a:pt x="527951" y="1325533"/>
                </a:lnTo>
                <a:lnTo>
                  <a:pt x="1325428" y="2122958"/>
                </a:lnTo>
                <a:lnTo>
                  <a:pt x="1325428" y="2651014"/>
                </a:lnTo>
                <a:lnTo>
                  <a:pt x="0" y="1325533"/>
                </a:lnTo>
                <a:lnTo>
                  <a:pt x="1325428" y="0"/>
                </a:lnTo>
                <a:lnTo>
                  <a:pt x="1325428" y="5280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0767605" y="4616571"/>
            <a:ext cx="1424395" cy="2242054"/>
          </a:xfrm>
          <a:custGeom>
            <a:avLst/>
            <a:gdLst>
              <a:gd name="connsiteX0" fmla="*/ 1160649 w 1160648"/>
              <a:gd name="connsiteY0" fmla="*/ 416326 h 1826906"/>
              <a:gd name="connsiteX1" fmla="*/ 416327 w 1160648"/>
              <a:gd name="connsiteY1" fmla="*/ 1160597 h 1826906"/>
              <a:gd name="connsiteX2" fmla="*/ 1082689 w 1160648"/>
              <a:gd name="connsiteY2" fmla="*/ 1826907 h 1826906"/>
              <a:gd name="connsiteX3" fmla="*/ 666310 w 1160648"/>
              <a:gd name="connsiteY3" fmla="*/ 1826907 h 1826906"/>
              <a:gd name="connsiteX4" fmla="*/ 0 w 1160648"/>
              <a:gd name="connsiteY4" fmla="*/ 1160597 h 1826906"/>
              <a:gd name="connsiteX5" fmla="*/ 1160649 w 1160648"/>
              <a:gd name="connsiteY5" fmla="*/ 0 h 1826906"/>
              <a:gd name="connsiteX6" fmla="*/ 1160649 w 1160648"/>
              <a:gd name="connsiteY6" fmla="*/ 416326 h 18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648" h="1826906">
                <a:moveTo>
                  <a:pt x="1160649" y="416326"/>
                </a:moveTo>
                <a:lnTo>
                  <a:pt x="416327" y="1160597"/>
                </a:lnTo>
                <a:lnTo>
                  <a:pt x="1082689" y="1826907"/>
                </a:lnTo>
                <a:lnTo>
                  <a:pt x="666310" y="1826907"/>
                </a:lnTo>
                <a:lnTo>
                  <a:pt x="0" y="1160597"/>
                </a:lnTo>
                <a:lnTo>
                  <a:pt x="1160649" y="0"/>
                </a:lnTo>
                <a:lnTo>
                  <a:pt x="1160649" y="4163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278743" y="6495870"/>
            <a:ext cx="888882" cy="247899"/>
            <a:chOff x="10278743" y="6495870"/>
            <a:chExt cx="888882" cy="247899"/>
          </a:xfrm>
        </p:grpSpPr>
        <p:sp>
          <p:nvSpPr>
            <p:cNvPr id="8" name="任意多边形: 形状 7"/>
            <p:cNvSpPr/>
            <p:nvPr/>
          </p:nvSpPr>
          <p:spPr>
            <a:xfrm>
              <a:off x="11148448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148448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48448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1148448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0614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10614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0614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10614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974549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0974549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974549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974549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3" y="0"/>
                    <a:pt x="9589" y="0"/>
                  </a:cubicBezTo>
                  <a:cubicBezTo>
                    <a:pt x="14884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887573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887573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887573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887573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800754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800754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800754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800754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713622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713622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713622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713622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626646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626646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626646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626646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8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8" y="4082"/>
                    <a:pt x="18858" y="9397"/>
                  </a:cubicBezTo>
                  <a:cubicBezTo>
                    <a:pt x="18858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539671" y="6495870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539671" y="657211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539671" y="6648351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539671" y="6724592"/>
              <a:ext cx="19177" cy="19177"/>
            </a:xfrm>
            <a:custGeom>
              <a:avLst/>
              <a:gdLst>
                <a:gd name="connsiteX0" fmla="*/ 19177 w 19177"/>
                <a:gd name="connsiteY0" fmla="*/ 9589 h 19177"/>
                <a:gd name="connsiteX1" fmla="*/ 9589 w 19177"/>
                <a:gd name="connsiteY1" fmla="*/ 19177 h 19177"/>
                <a:gd name="connsiteX2" fmla="*/ 0 w 19177"/>
                <a:gd name="connsiteY2" fmla="*/ 9589 h 19177"/>
                <a:gd name="connsiteX3" fmla="*/ 9589 w 19177"/>
                <a:gd name="connsiteY3" fmla="*/ 0 h 19177"/>
                <a:gd name="connsiteX4" fmla="*/ 19177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7" y="9589"/>
                  </a:moveTo>
                  <a:cubicBezTo>
                    <a:pt x="19177" y="14884"/>
                    <a:pt x="14884" y="19177"/>
                    <a:pt x="9589" y="19177"/>
                  </a:cubicBezTo>
                  <a:cubicBezTo>
                    <a:pt x="4293" y="19177"/>
                    <a:pt x="0" y="14884"/>
                    <a:pt x="0" y="9589"/>
                  </a:cubicBezTo>
                  <a:cubicBezTo>
                    <a:pt x="0" y="4293"/>
                    <a:pt x="4294" y="0"/>
                    <a:pt x="9589" y="0"/>
                  </a:cubicBezTo>
                  <a:cubicBezTo>
                    <a:pt x="14885" y="0"/>
                    <a:pt x="19177" y="4293"/>
                    <a:pt x="19177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452695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452695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452695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452695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365719" y="649587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0365719" y="6572110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365719" y="6648351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2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2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0365719" y="6724487"/>
              <a:ext cx="19177" cy="19177"/>
            </a:xfrm>
            <a:custGeom>
              <a:avLst/>
              <a:gdLst>
                <a:gd name="connsiteX0" fmla="*/ 9269 w 19177"/>
                <a:gd name="connsiteY0" fmla="*/ 18986 h 19177"/>
                <a:gd name="connsiteX1" fmla="*/ -320 w 19177"/>
                <a:gd name="connsiteY1" fmla="*/ 9397 h 19177"/>
                <a:gd name="connsiteX2" fmla="*/ 9269 w 19177"/>
                <a:gd name="connsiteY2" fmla="*/ -192 h 19177"/>
                <a:gd name="connsiteX3" fmla="*/ 18857 w 19177"/>
                <a:gd name="connsiteY3" fmla="*/ 9397 h 19177"/>
                <a:gd name="connsiteX4" fmla="*/ 9269 w 19177"/>
                <a:gd name="connsiteY4" fmla="*/ 18986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9269" y="18986"/>
                  </a:moveTo>
                  <a:cubicBezTo>
                    <a:pt x="3953" y="18986"/>
                    <a:pt x="-320" y="14713"/>
                    <a:pt x="-320" y="9397"/>
                  </a:cubicBezTo>
                  <a:cubicBezTo>
                    <a:pt x="-320" y="4082"/>
                    <a:pt x="3953" y="-192"/>
                    <a:pt x="9269" y="-192"/>
                  </a:cubicBezTo>
                  <a:cubicBezTo>
                    <a:pt x="14584" y="-192"/>
                    <a:pt x="18857" y="4082"/>
                    <a:pt x="18857" y="9397"/>
                  </a:cubicBezTo>
                  <a:cubicBezTo>
                    <a:pt x="18857" y="14713"/>
                    <a:pt x="14584" y="18986"/>
                    <a:pt x="9269" y="18986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0278743" y="6495870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278743" y="657211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278743" y="6648351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0278743" y="6724592"/>
              <a:ext cx="19177" cy="19177"/>
            </a:xfrm>
            <a:custGeom>
              <a:avLst/>
              <a:gdLst>
                <a:gd name="connsiteX0" fmla="*/ 19178 w 19177"/>
                <a:gd name="connsiteY0" fmla="*/ 9589 h 19177"/>
                <a:gd name="connsiteX1" fmla="*/ 9589 w 19177"/>
                <a:gd name="connsiteY1" fmla="*/ 19177 h 19177"/>
                <a:gd name="connsiteX2" fmla="*/ 1 w 19177"/>
                <a:gd name="connsiteY2" fmla="*/ 9589 h 19177"/>
                <a:gd name="connsiteX3" fmla="*/ 9589 w 19177"/>
                <a:gd name="connsiteY3" fmla="*/ 0 h 19177"/>
                <a:gd name="connsiteX4" fmla="*/ 19178 w 19177"/>
                <a:gd name="connsiteY4" fmla="*/ 9589 h 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" h="19177">
                  <a:moveTo>
                    <a:pt x="19178" y="9589"/>
                  </a:moveTo>
                  <a:cubicBezTo>
                    <a:pt x="19178" y="14884"/>
                    <a:pt x="14884" y="19177"/>
                    <a:pt x="9589" y="19177"/>
                  </a:cubicBezTo>
                  <a:cubicBezTo>
                    <a:pt x="4293" y="19177"/>
                    <a:pt x="1" y="14884"/>
                    <a:pt x="1" y="9589"/>
                  </a:cubicBezTo>
                  <a:cubicBezTo>
                    <a:pt x="1" y="4293"/>
                    <a:pt x="4294" y="0"/>
                    <a:pt x="9589" y="0"/>
                  </a:cubicBezTo>
                  <a:cubicBezTo>
                    <a:pt x="14885" y="0"/>
                    <a:pt x="19178" y="4293"/>
                    <a:pt x="19178" y="9589"/>
                  </a:cubicBezTo>
                  <a:close/>
                </a:path>
              </a:pathLst>
            </a:custGeom>
            <a:solidFill>
              <a:srgbClr val="FFFFFF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任意多边形: 形状 55"/>
          <p:cNvSpPr/>
          <p:nvPr userDrawn="1"/>
        </p:nvSpPr>
        <p:spPr>
          <a:xfrm>
            <a:off x="0" y="0"/>
            <a:ext cx="1916568" cy="3325598"/>
          </a:xfrm>
          <a:custGeom>
            <a:avLst/>
            <a:gdLst>
              <a:gd name="connsiteX0" fmla="*/ 0 w 1916568"/>
              <a:gd name="connsiteY0" fmla="*/ 0 h 3325598"/>
              <a:gd name="connsiteX1" fmla="*/ 507538 w 1916568"/>
              <a:gd name="connsiteY1" fmla="*/ 0 h 3325598"/>
              <a:gd name="connsiteX2" fmla="*/ 1916568 w 1916568"/>
              <a:gd name="connsiteY2" fmla="*/ 1409030 h 3325598"/>
              <a:gd name="connsiteX3" fmla="*/ 0 w 1916568"/>
              <a:gd name="connsiteY3" fmla="*/ 3325598 h 33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68" h="3325598">
                <a:moveTo>
                  <a:pt x="0" y="0"/>
                </a:moveTo>
                <a:lnTo>
                  <a:pt x="507538" y="0"/>
                </a:lnTo>
                <a:lnTo>
                  <a:pt x="1916568" y="1409030"/>
                </a:lnTo>
                <a:lnTo>
                  <a:pt x="0" y="332559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任意多边形: 形状 56"/>
          <p:cNvSpPr/>
          <p:nvPr userDrawn="1"/>
        </p:nvSpPr>
        <p:spPr>
          <a:xfrm>
            <a:off x="748036" y="0"/>
            <a:ext cx="2570898" cy="1285449"/>
          </a:xfrm>
          <a:custGeom>
            <a:avLst/>
            <a:gdLst>
              <a:gd name="connsiteX0" fmla="*/ 0 w 2570898"/>
              <a:gd name="connsiteY0" fmla="*/ 0 h 1285449"/>
              <a:gd name="connsiteX1" fmla="*/ 452674 w 2570898"/>
              <a:gd name="connsiteY1" fmla="*/ 0 h 1285449"/>
              <a:gd name="connsiteX2" fmla="*/ 1285449 w 2570898"/>
              <a:gd name="connsiteY2" fmla="*/ 796247 h 1285449"/>
              <a:gd name="connsiteX3" fmla="*/ 2118223 w 2570898"/>
              <a:gd name="connsiteY3" fmla="*/ 0 h 1285449"/>
              <a:gd name="connsiteX4" fmla="*/ 2570898 w 2570898"/>
              <a:gd name="connsiteY4" fmla="*/ 0 h 1285449"/>
              <a:gd name="connsiteX5" fmla="*/ 1285449 w 2570898"/>
              <a:gd name="connsiteY5" fmla="*/ 1285449 h 128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0898" h="1285449">
                <a:moveTo>
                  <a:pt x="0" y="0"/>
                </a:moveTo>
                <a:lnTo>
                  <a:pt x="452674" y="0"/>
                </a:lnTo>
                <a:lnTo>
                  <a:pt x="1285449" y="796247"/>
                </a:lnTo>
                <a:lnTo>
                  <a:pt x="2118223" y="0"/>
                </a:lnTo>
                <a:lnTo>
                  <a:pt x="2570898" y="0"/>
                </a:lnTo>
                <a:lnTo>
                  <a:pt x="1285449" y="128544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>
            <a:off x="0" y="0"/>
            <a:ext cx="2571976" cy="1483506"/>
          </a:xfrm>
          <a:custGeom>
            <a:avLst/>
            <a:gdLst>
              <a:gd name="connsiteX0" fmla="*/ 0 w 2571976"/>
              <a:gd name="connsiteY0" fmla="*/ 0 h 1483506"/>
              <a:gd name="connsiteX1" fmla="*/ 48553 w 2571976"/>
              <a:gd name="connsiteY1" fmla="*/ 0 h 1483506"/>
              <a:gd name="connsiteX2" fmla="*/ 1088470 w 2571976"/>
              <a:gd name="connsiteY2" fmla="*/ 994304 h 1483506"/>
              <a:gd name="connsiteX3" fmla="*/ 2128387 w 2571976"/>
              <a:gd name="connsiteY3" fmla="*/ 0 h 1483506"/>
              <a:gd name="connsiteX4" fmla="*/ 2571976 w 2571976"/>
              <a:gd name="connsiteY4" fmla="*/ 0 h 1483506"/>
              <a:gd name="connsiteX5" fmla="*/ 1088470 w 2571976"/>
              <a:gd name="connsiteY5" fmla="*/ 1483506 h 1483506"/>
              <a:gd name="connsiteX6" fmla="*/ 0 w 2571976"/>
              <a:gd name="connsiteY6" fmla="*/ 395037 h 14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976" h="1483506">
                <a:moveTo>
                  <a:pt x="0" y="0"/>
                </a:moveTo>
                <a:lnTo>
                  <a:pt x="48553" y="0"/>
                </a:lnTo>
                <a:lnTo>
                  <a:pt x="1088470" y="994304"/>
                </a:lnTo>
                <a:lnTo>
                  <a:pt x="2128387" y="0"/>
                </a:lnTo>
                <a:lnTo>
                  <a:pt x="2571976" y="0"/>
                </a:lnTo>
                <a:lnTo>
                  <a:pt x="1088470" y="1483506"/>
                </a:lnTo>
                <a:lnTo>
                  <a:pt x="0" y="395037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7647073" scaled="1"/>
          </a:gra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码"/>
          <p:cNvSpPr txBox="1"/>
          <p:nvPr userDrawn="1"/>
        </p:nvSpPr>
        <p:spPr>
          <a:xfrm>
            <a:off x="11401373" y="6442642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spc="100" baseline="0">
                <a:solidFill>
                  <a:schemeClr val="accent1"/>
                </a:solidFill>
                <a:latin typeface="+mj-lt"/>
                <a:ea typeface="+mj-ea"/>
                <a:cs typeface="Lato"/>
                <a:sym typeface="Lato"/>
              </a:rPr>
            </a:fld>
            <a:endParaRPr lang="en-US" sz="1100" b="0" i="0" u="none" strike="noStrike" cap="none" spc="100" baseline="0" dirty="0">
              <a:solidFill>
                <a:schemeClr val="accent1"/>
              </a:solidFill>
              <a:latin typeface="+mj-lt"/>
              <a:ea typeface="+mj-ea"/>
              <a:cs typeface="Lato"/>
              <a:sym typeface="Lato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7" name="文本框 6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16200000">
            <a:off x="11594311" y="489109"/>
            <a:ext cx="357188" cy="45719"/>
            <a:chOff x="1191771" y="586860"/>
            <a:chExt cx="519112" cy="67686"/>
          </a:xfrm>
          <a:solidFill>
            <a:schemeClr val="accent1"/>
          </a:solidFill>
        </p:grpSpPr>
        <p:sp>
          <p:nvSpPr>
            <p:cNvPr id="10" name="矩形: 圆角 36"/>
            <p:cNvSpPr/>
            <p:nvPr/>
          </p:nvSpPr>
          <p:spPr>
            <a:xfrm>
              <a:off x="1191771" y="586862"/>
              <a:ext cx="317617" cy="67684"/>
            </a:xfrm>
            <a:prstGeom prst="roundRect">
              <a:avLst>
                <a:gd name="adj" fmla="val 50000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569591" y="586860"/>
              <a:ext cx="141292" cy="64480"/>
            </a:xfrm>
            <a:prstGeom prst="roundRect">
              <a:avLst>
                <a:gd name="adj" fmla="val 50000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6771640"/>
            <a:ext cx="12192000" cy="86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807247" y="3092887"/>
            <a:ext cx="3513983" cy="1204794"/>
            <a:chOff x="870547" y="7238685"/>
            <a:chExt cx="3333750" cy="1143000"/>
          </a:xfrm>
        </p:grpSpPr>
        <p:grpSp>
          <p:nvGrpSpPr>
            <p:cNvPr id="4" name="组合 3" descr="51PPT模板网，幻灯片演示模板及素材免费下载！&#10;51PPT模板网 唯一访问网址：www.51pptmoban.com"/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6" name="任意多边形: 形状 5"/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" name="组合 10"/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0" name="任意多边形: 形状 29"/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28" name="任意多边形: 形状 27"/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0" name="任意多边形: 形状 19"/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4" name="组合 13"/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6" name="任意多边形: 形状 15"/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5" name="任意多边形: 形状 14"/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矩形 4">
              <a:hlinkClick r:id="rId2"/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5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22.png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29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6.web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webp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20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/>
          <p:nvPr/>
        </p:nvGrpSpPr>
        <p:grpSpPr>
          <a:xfrm>
            <a:off x="564746" y="5524523"/>
            <a:ext cx="355719" cy="897167"/>
            <a:chOff x="447906" y="5539763"/>
            <a:chExt cx="355719" cy="897167"/>
          </a:xfrm>
        </p:grpSpPr>
        <p:sp>
          <p:nvSpPr>
            <p:cNvPr id="9" name="任意多边形: 形状 8"/>
            <p:cNvSpPr/>
            <p:nvPr/>
          </p:nvSpPr>
          <p:spPr>
            <a:xfrm>
              <a:off x="447906" y="6223895"/>
              <a:ext cx="355719" cy="213035"/>
            </a:xfrm>
            <a:custGeom>
              <a:avLst/>
              <a:gdLst>
                <a:gd name="connsiteX0" fmla="*/ 0 w 355719"/>
                <a:gd name="connsiteY0" fmla="*/ 177808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08 h 213035"/>
                <a:gd name="connsiteX5" fmla="*/ 177860 w 355719"/>
                <a:gd name="connsiteY5" fmla="*/ 0 h 213035"/>
                <a:gd name="connsiteX6" fmla="*/ 0 w 355719"/>
                <a:gd name="connsiteY6" fmla="*/ 177808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08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08"/>
                  </a:lnTo>
                  <a:lnTo>
                    <a:pt x="177860" y="0"/>
                  </a:lnTo>
                  <a:lnTo>
                    <a:pt x="0" y="17780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447906" y="6052862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47906" y="5881829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3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3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47906" y="5710796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47906" y="5539763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1228399" y="542980"/>
            <a:ext cx="355719" cy="897168"/>
            <a:chOff x="10451159" y="2163500"/>
            <a:chExt cx="355719" cy="897168"/>
          </a:xfrm>
        </p:grpSpPr>
        <p:sp>
          <p:nvSpPr>
            <p:cNvPr id="14" name="任意多边形: 形状 13"/>
            <p:cNvSpPr/>
            <p:nvPr/>
          </p:nvSpPr>
          <p:spPr>
            <a:xfrm>
              <a:off x="10451159" y="2163500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451159" y="2334534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451159" y="2505515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84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84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451159" y="2676548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451159" y="2847581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0471518" y="1544769"/>
            <a:ext cx="408666" cy="1465194"/>
            <a:chOff x="11185893" y="447489"/>
            <a:chExt cx="408666" cy="1465194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1185893" y="44748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1311536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1437232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562875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185893" y="59085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311536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1437232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1562875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185893" y="734212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311536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1437232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562875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185893" y="87752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1311536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37232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1562875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1185893" y="1020883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1311536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1437232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562875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185893" y="1164244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311536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437232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562875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185893" y="130760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311536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437232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562875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185893" y="145091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311536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1437232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1562875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185893" y="1594276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311536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1437232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1562875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1185893" y="1737637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311536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1437232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562875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1185893" y="188099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11536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37232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1562875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1191840" y="3022991"/>
            <a:ext cx="408666" cy="1465194"/>
            <a:chOff x="829890" y="3022991"/>
            <a:chExt cx="408666" cy="1465194"/>
          </a:xfrm>
          <a:solidFill>
            <a:schemeClr val="accent1"/>
          </a:solidFill>
        </p:grpSpPr>
        <p:sp>
          <p:nvSpPr>
            <p:cNvPr id="71" name="任意多边形: 形状 70"/>
            <p:cNvSpPr/>
            <p:nvPr/>
          </p:nvSpPr>
          <p:spPr>
            <a:xfrm>
              <a:off x="829890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55534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081229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206872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29890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955534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81229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206872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830255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955950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81594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207289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29890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55534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1081229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206872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829890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955534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81229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206872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30255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55950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081594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207289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829890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955534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081229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206872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829890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955534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81229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1206872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830255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955950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1081594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207289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829890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955534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1081229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1206872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829890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955534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1081229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1206872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主标题"/>
          <p:cNvSpPr txBox="1"/>
          <p:nvPr/>
        </p:nvSpPr>
        <p:spPr>
          <a:xfrm>
            <a:off x="2119630" y="2635885"/>
            <a:ext cx="81680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800">
                <a:ln w="12700">
                  <a:noFill/>
                </a:ln>
                <a:solidFill>
                  <a:schemeClr val="bg1"/>
                </a:solidFill>
                <a:effectLst>
                  <a:outerShdw blurRad="1270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Rockwell Extra Bold" panose="02060903040505020403" charset="0"/>
                <a:cs typeface="Rockwell Extra Bold" panose="02060903040505020403" charset="0"/>
              </a:rPr>
              <a:t>Anime Production Inspired </a:t>
            </a:r>
            <a:endParaRPr lang="zh-CN" altLang="en-US" sz="3600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  <a:latin typeface="Rockwell Extra Bold" panose="02060903040505020403" charset="0"/>
              <a:cs typeface="Rockwell Extra Bold" panose="02060903040505020403" charset="0"/>
            </a:endParaRPr>
          </a:p>
          <a:p>
            <a:pPr algn="ctr"/>
            <a:r>
              <a:rPr lang="zh-CN" altLang="en-US" sz="3600" dirty="0"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Rockwell Extra Bold" panose="02060903040505020403" charset="0"/>
                <a:cs typeface="Rockwell Extra Bold" panose="02060903040505020403" charset="0"/>
              </a:rPr>
              <a:t>Real-World </a:t>
            </a:r>
            <a:endParaRPr lang="zh-CN" altLang="en-US" sz="3600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  <a:latin typeface="Rockwell Extra Bold" panose="02060903040505020403" charset="0"/>
              <a:cs typeface="Rockwell Extra Bold" panose="02060903040505020403" charset="0"/>
            </a:endParaRPr>
          </a:p>
          <a:p>
            <a:pPr algn="ctr"/>
            <a:r>
              <a:rPr lang="zh-CN" altLang="en-US" sz="3600" dirty="0"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Rockwell Extra Bold" panose="02060903040505020403" charset="0"/>
                <a:cs typeface="Rockwell Extra Bold" panose="02060903040505020403" charset="0"/>
              </a:rPr>
              <a:t>Anime Super-Resolution</a:t>
            </a:r>
            <a:endParaRPr lang="zh-CN" altLang="en-US" sz="3600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  <a:latin typeface="Rockwell Extra Bold" panose="02060903040505020403" charset="0"/>
              <a:cs typeface="Rockwell Extra Bold" panose="02060903040505020403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1255" y="1329690"/>
            <a:ext cx="50241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6600" dirty="0">
                <a:solidFill>
                  <a:schemeClr val="tx2"/>
                </a:solidFill>
                <a:latin typeface="Cooper Black" panose="0208090404030B020404" charset="0"/>
                <a:cs typeface="Cooper Black" panose="0208090404030B020404" charset="0"/>
              </a:rPr>
              <a:t>APISR</a:t>
            </a:r>
            <a:endParaRPr sz="6600" dirty="0">
              <a:solidFill>
                <a:schemeClr val="tx2"/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3474720" y="4837430"/>
            <a:ext cx="5168265" cy="377190"/>
            <a:chOff x="5470" y="8105"/>
            <a:chExt cx="8139" cy="594"/>
          </a:xfrm>
        </p:grpSpPr>
        <p:sp>
          <p:nvSpPr>
            <p:cNvPr id="24" name="矩形: 对角圆角 23"/>
            <p:cNvSpPr/>
            <p:nvPr/>
          </p:nvSpPr>
          <p:spPr>
            <a:xfrm flipH="1">
              <a:off x="7353" y="8105"/>
              <a:ext cx="1617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胡世</a:t>
              </a:r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成</a:t>
              </a:r>
              <a:endParaRPr lang="zh-CN" altLang="en-US" sz="1400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5" name="矩形: 对角圆角 24"/>
            <p:cNvSpPr/>
            <p:nvPr/>
          </p:nvSpPr>
          <p:spPr>
            <a:xfrm>
              <a:off x="5470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姓名</a:t>
              </a:r>
              <a:endParaRPr lang="zh-CN" altLang="en-US" sz="1400" dirty="0">
                <a:latin typeface="+mn-ea"/>
              </a:endParaRPr>
            </a:p>
          </p:txBody>
        </p:sp>
        <p:sp>
          <p:nvSpPr>
            <p:cNvPr id="28" name="矩形: 对角圆角 27"/>
            <p:cNvSpPr/>
            <p:nvPr/>
          </p:nvSpPr>
          <p:spPr>
            <a:xfrm flipH="1">
              <a:off x="11655" y="8105"/>
              <a:ext cx="1955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2"/>
                  </a:solidFill>
                </a:rPr>
                <a:t>2252201</a:t>
              </a:r>
              <a:endParaRPr lang="en-US" altLang="zh-CN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矩形: 对角圆角 28"/>
            <p:cNvSpPr/>
            <p:nvPr/>
          </p:nvSpPr>
          <p:spPr>
            <a:xfrm>
              <a:off x="9772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学 号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d1266c80e95e1cfae264a08757812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2595880"/>
            <a:ext cx="10575925" cy="41890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23449" y="300479"/>
            <a:ext cx="4450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增强手绘线条的针对性处理</a:t>
            </a:r>
            <a:endParaRPr lang="zh-CN" altLang="en-US" dirty="0"/>
          </a:p>
        </p:txBody>
      </p:sp>
      <p:sp>
        <p:nvSpPr>
          <p:cNvPr id="13" name="平行四边形 12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560810" y="6473825"/>
            <a:ext cx="352425" cy="210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pic>
        <p:nvPicPr>
          <p:cNvPr id="2" name="图片 1" descr="img_h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32380"/>
            <a:ext cx="2450465" cy="2450465"/>
          </a:xfrm>
          <a:prstGeom prst="rect">
            <a:avLst/>
          </a:prstGeom>
        </p:spPr>
      </p:pic>
      <p:pic>
        <p:nvPicPr>
          <p:cNvPr id="5" name="图片 4" descr="img_l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085" y="3514725"/>
            <a:ext cx="609600" cy="609600"/>
          </a:xfrm>
          <a:prstGeom prst="rect">
            <a:avLst/>
          </a:prstGeom>
        </p:spPr>
      </p:pic>
      <p:pic>
        <p:nvPicPr>
          <p:cNvPr id="7" name="图片 6" descr="img_hr_enhenc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555" y="4245610"/>
            <a:ext cx="2438400" cy="2438400"/>
          </a:xfrm>
          <a:prstGeom prst="rect">
            <a:avLst/>
          </a:prstGeom>
        </p:spPr>
      </p:pic>
      <p:pic>
        <p:nvPicPr>
          <p:cNvPr id="9" name="图片 8" descr="AnimePahe_BanG_Dream_Ave_Mujica_-_01_1080p_SubsPlease_4_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35" y="130810"/>
            <a:ext cx="4095115" cy="23037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545444" y="954177"/>
            <a:ext cx="841221" cy="682514"/>
            <a:chOff x="5143499" y="2715778"/>
            <a:chExt cx="1905000" cy="1545598"/>
          </a:xfrm>
        </p:grpSpPr>
        <p:sp>
          <p:nvSpPr>
            <p:cNvPr id="6" name="任意多边形: 形状 5"/>
            <p:cNvSpPr/>
            <p:nvPr>
              <p:custDataLst>
                <p:tags r:id="rId2"/>
              </p:custDataLst>
            </p:nvPr>
          </p:nvSpPr>
          <p:spPr>
            <a:xfrm>
              <a:off x="5492053" y="2840150"/>
              <a:ext cx="1207892" cy="1421226"/>
            </a:xfrm>
            <a:custGeom>
              <a:avLst/>
              <a:gdLst>
                <a:gd name="connsiteX0" fmla="*/ 1160396 w 1207892"/>
                <a:gd name="connsiteY0" fmla="*/ 1119162 h 1421226"/>
                <a:gd name="connsiteX1" fmla="*/ 855094 w 1207892"/>
                <a:gd name="connsiteY1" fmla="*/ 804911 h 1421226"/>
                <a:gd name="connsiteX2" fmla="*/ 915835 w 1207892"/>
                <a:gd name="connsiteY2" fmla="*/ 754067 h 1421226"/>
                <a:gd name="connsiteX3" fmla="*/ 915836 w 1207892"/>
                <a:gd name="connsiteY3" fmla="*/ 129378 h 1421226"/>
                <a:gd name="connsiteX4" fmla="*/ 291147 w 1207892"/>
                <a:gd name="connsiteY4" fmla="*/ 129376 h 1421226"/>
                <a:gd name="connsiteX5" fmla="*/ 291145 w 1207892"/>
                <a:gd name="connsiteY5" fmla="*/ 754066 h 1421226"/>
                <a:gd name="connsiteX6" fmla="*/ 352258 w 1207892"/>
                <a:gd name="connsiteY6" fmla="*/ 805151 h 1421226"/>
                <a:gd name="connsiteX7" fmla="*/ 0 w 1207892"/>
                <a:gd name="connsiteY7" fmla="*/ 1354252 h 1421226"/>
                <a:gd name="connsiteX8" fmla="*/ 66973 w 1207892"/>
                <a:gd name="connsiteY8" fmla="*/ 1421225 h 1421226"/>
                <a:gd name="connsiteX9" fmla="*/ 133946 w 1207892"/>
                <a:gd name="connsiteY9" fmla="*/ 1354252 h 1421226"/>
                <a:gd name="connsiteX10" fmla="*/ 603947 w 1207892"/>
                <a:gd name="connsiteY10" fmla="*/ 884273 h 1421226"/>
                <a:gd name="connsiteX11" fmla="*/ 1073946 w 1207892"/>
                <a:gd name="connsiteY11" fmla="*/ 1354254 h 1421226"/>
                <a:gd name="connsiteX12" fmla="*/ 1140919 w 1207892"/>
                <a:gd name="connsiteY12" fmla="*/ 1421227 h 1421226"/>
                <a:gd name="connsiteX13" fmla="*/ 1207891 w 1207892"/>
                <a:gd name="connsiteY13" fmla="*/ 1354254 h 1421226"/>
                <a:gd name="connsiteX14" fmla="*/ 1160396 w 1207892"/>
                <a:gd name="connsiteY14" fmla="*/ 1119162 h 1421226"/>
                <a:gd name="connsiteX15" fmla="*/ 603519 w 1207892"/>
                <a:gd name="connsiteY15" fmla="*/ 133956 h 1421226"/>
                <a:gd name="connsiteX16" fmla="*/ 911277 w 1207892"/>
                <a:gd name="connsiteY16" fmla="*/ 441733 h 1421226"/>
                <a:gd name="connsiteX17" fmla="*/ 603519 w 1207892"/>
                <a:gd name="connsiteY17" fmla="*/ 749491 h 1421226"/>
                <a:gd name="connsiteX18" fmla="*/ 295742 w 1207892"/>
                <a:gd name="connsiteY18" fmla="*/ 441733 h 1421226"/>
                <a:gd name="connsiteX19" fmla="*/ 603519 w 1207892"/>
                <a:gd name="connsiteY19" fmla="*/ 133956 h 14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07892" h="1421226">
                  <a:moveTo>
                    <a:pt x="1160396" y="1119162"/>
                  </a:moveTo>
                  <a:cubicBezTo>
                    <a:pt x="1101401" y="979989"/>
                    <a:pt x="992505" y="867901"/>
                    <a:pt x="855094" y="804911"/>
                  </a:cubicBezTo>
                  <a:cubicBezTo>
                    <a:pt x="876801" y="789788"/>
                    <a:pt x="897127" y="772773"/>
                    <a:pt x="915835" y="754067"/>
                  </a:cubicBezTo>
                  <a:cubicBezTo>
                    <a:pt x="1088337" y="581565"/>
                    <a:pt x="1088339" y="301881"/>
                    <a:pt x="915836" y="129378"/>
                  </a:cubicBezTo>
                  <a:cubicBezTo>
                    <a:pt x="743333" y="-43125"/>
                    <a:pt x="463650" y="-43127"/>
                    <a:pt x="291147" y="129376"/>
                  </a:cubicBezTo>
                  <a:cubicBezTo>
                    <a:pt x="118644" y="301879"/>
                    <a:pt x="118642" y="581563"/>
                    <a:pt x="291145" y="754066"/>
                  </a:cubicBezTo>
                  <a:cubicBezTo>
                    <a:pt x="309957" y="772878"/>
                    <a:pt x="330408" y="789974"/>
                    <a:pt x="352258" y="805151"/>
                  </a:cubicBezTo>
                  <a:cubicBezTo>
                    <a:pt x="137488" y="903463"/>
                    <a:pt x="-175" y="1118049"/>
                    <a:pt x="0" y="1354252"/>
                  </a:cubicBezTo>
                  <a:cubicBezTo>
                    <a:pt x="0" y="1391240"/>
                    <a:pt x="29985" y="1421225"/>
                    <a:pt x="66973" y="1421225"/>
                  </a:cubicBezTo>
                  <a:cubicBezTo>
                    <a:pt x="103960" y="1421225"/>
                    <a:pt x="133946" y="1391240"/>
                    <a:pt x="133946" y="1354252"/>
                  </a:cubicBezTo>
                  <a:cubicBezTo>
                    <a:pt x="133947" y="1095107"/>
                    <a:pt x="344781" y="884273"/>
                    <a:pt x="603947" y="884273"/>
                  </a:cubicBezTo>
                  <a:cubicBezTo>
                    <a:pt x="863112" y="884273"/>
                    <a:pt x="1073946" y="1095107"/>
                    <a:pt x="1073946" y="1354254"/>
                  </a:cubicBezTo>
                  <a:cubicBezTo>
                    <a:pt x="1073946" y="1391242"/>
                    <a:pt x="1103931" y="1421227"/>
                    <a:pt x="1140919" y="1421227"/>
                  </a:cubicBezTo>
                  <a:cubicBezTo>
                    <a:pt x="1177906" y="1421227"/>
                    <a:pt x="1207891" y="1391242"/>
                    <a:pt x="1207891" y="1354254"/>
                  </a:cubicBezTo>
                  <a:cubicBezTo>
                    <a:pt x="1208038" y="1273493"/>
                    <a:pt x="1191883" y="1193533"/>
                    <a:pt x="1160396" y="1119162"/>
                  </a:cubicBezTo>
                  <a:close/>
                  <a:moveTo>
                    <a:pt x="603519" y="133956"/>
                  </a:moveTo>
                  <a:cubicBezTo>
                    <a:pt x="773220" y="133956"/>
                    <a:pt x="911277" y="272032"/>
                    <a:pt x="911277" y="441733"/>
                  </a:cubicBezTo>
                  <a:cubicBezTo>
                    <a:pt x="911277" y="611434"/>
                    <a:pt x="773239" y="749491"/>
                    <a:pt x="603519" y="749491"/>
                  </a:cubicBezTo>
                  <a:cubicBezTo>
                    <a:pt x="433799" y="749491"/>
                    <a:pt x="295742" y="611434"/>
                    <a:pt x="295742" y="441733"/>
                  </a:cubicBezTo>
                  <a:cubicBezTo>
                    <a:pt x="295742" y="272032"/>
                    <a:pt x="433799" y="133956"/>
                    <a:pt x="603519" y="133956"/>
                  </a:cubicBezTo>
                  <a:close/>
                </a:path>
              </a:pathLst>
            </a:custGeom>
            <a:gradFill>
              <a:gsLst>
                <a:gs pos="81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7" name="任意多边形: 形状 6"/>
            <p:cNvSpPr/>
            <p:nvPr>
              <p:custDataLst>
                <p:tags r:id="rId3"/>
              </p:custDataLst>
            </p:nvPr>
          </p:nvSpPr>
          <p:spPr>
            <a:xfrm>
              <a:off x="5143499" y="2715778"/>
              <a:ext cx="1905000" cy="1375264"/>
            </a:xfrm>
            <a:custGeom>
              <a:avLst/>
              <a:gdLst>
                <a:gd name="connsiteX0" fmla="*/ 603498 w 1905000"/>
                <a:gd name="connsiteY0" fmla="*/ 0 h 1375264"/>
                <a:gd name="connsiteX1" fmla="*/ 161792 w 1905000"/>
                <a:gd name="connsiteY1" fmla="*/ 441813 h 1375264"/>
                <a:gd name="connsiteX2" fmla="*/ 239334 w 1905000"/>
                <a:gd name="connsiteY2" fmla="*/ 691753 h 1375264"/>
                <a:gd name="connsiteX3" fmla="*/ 316074 w 1905000"/>
                <a:gd name="connsiteY3" fmla="*/ 777199 h 1375264"/>
                <a:gd name="connsiteX4" fmla="*/ 0 w 1905000"/>
                <a:gd name="connsiteY4" fmla="*/ 1308292 h 1375264"/>
                <a:gd name="connsiteX5" fmla="*/ 66973 w 1905000"/>
                <a:gd name="connsiteY5" fmla="*/ 1375265 h 1375264"/>
                <a:gd name="connsiteX6" fmla="*/ 133945 w 1905000"/>
                <a:gd name="connsiteY6" fmla="*/ 1308292 h 1375264"/>
                <a:gd name="connsiteX7" fmla="*/ 482464 w 1905000"/>
                <a:gd name="connsiteY7" fmla="*/ 854125 h 1375264"/>
                <a:gd name="connsiteX8" fmla="*/ 529888 w 1905000"/>
                <a:gd name="connsiteY8" fmla="*/ 772139 h 1375264"/>
                <a:gd name="connsiteX9" fmla="*/ 482054 w 1905000"/>
                <a:gd name="connsiteY9" fmla="*/ 724607 h 1375264"/>
                <a:gd name="connsiteX10" fmla="*/ 295796 w 1905000"/>
                <a:gd name="connsiteY10" fmla="*/ 441703 h 1375264"/>
                <a:gd name="connsiteX11" fmla="*/ 603554 w 1905000"/>
                <a:gd name="connsiteY11" fmla="*/ 133945 h 1375264"/>
                <a:gd name="connsiteX12" fmla="*/ 670527 w 1905000"/>
                <a:gd name="connsiteY12" fmla="*/ 66973 h 1375264"/>
                <a:gd name="connsiteX13" fmla="*/ 603554 w 1905000"/>
                <a:gd name="connsiteY13" fmla="*/ 0 h 1375264"/>
                <a:gd name="connsiteX14" fmla="*/ 1588926 w 1905000"/>
                <a:gd name="connsiteY14" fmla="*/ 777199 h 1375264"/>
                <a:gd name="connsiteX15" fmla="*/ 1665666 w 1905000"/>
                <a:gd name="connsiteY15" fmla="*/ 691753 h 1375264"/>
                <a:gd name="connsiteX16" fmla="*/ 1551496 w 1905000"/>
                <a:gd name="connsiteY16" fmla="*/ 77558 h 1375264"/>
                <a:gd name="connsiteX17" fmla="*/ 1301502 w 1905000"/>
                <a:gd name="connsiteY17" fmla="*/ 0 h 1375264"/>
                <a:gd name="connsiteX18" fmla="*/ 1234529 w 1905000"/>
                <a:gd name="connsiteY18" fmla="*/ 66973 h 1375264"/>
                <a:gd name="connsiteX19" fmla="*/ 1301502 w 1905000"/>
                <a:gd name="connsiteY19" fmla="*/ 133945 h 1375264"/>
                <a:gd name="connsiteX20" fmla="*/ 1609260 w 1905000"/>
                <a:gd name="connsiteY20" fmla="*/ 441703 h 1375264"/>
                <a:gd name="connsiteX21" fmla="*/ 1422927 w 1905000"/>
                <a:gd name="connsiteY21" fmla="*/ 724607 h 1375264"/>
                <a:gd name="connsiteX22" fmla="*/ 1374997 w 1905000"/>
                <a:gd name="connsiteY22" fmla="*/ 806299 h 1375264"/>
                <a:gd name="connsiteX23" fmla="*/ 1422536 w 1905000"/>
                <a:gd name="connsiteY23" fmla="*/ 854125 h 1375264"/>
                <a:gd name="connsiteX24" fmla="*/ 1771055 w 1905000"/>
                <a:gd name="connsiteY24" fmla="*/ 1308292 h 1375264"/>
                <a:gd name="connsiteX25" fmla="*/ 1838027 w 1905000"/>
                <a:gd name="connsiteY25" fmla="*/ 1375265 h 1375264"/>
                <a:gd name="connsiteX26" fmla="*/ 1905000 w 1905000"/>
                <a:gd name="connsiteY26" fmla="*/ 1308292 h 1375264"/>
                <a:gd name="connsiteX27" fmla="*/ 1588926 w 1905000"/>
                <a:gd name="connsiteY27" fmla="*/ 777199 h 137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05000" h="1375264">
                  <a:moveTo>
                    <a:pt x="603498" y="0"/>
                  </a:moveTo>
                  <a:cubicBezTo>
                    <a:pt x="359520" y="30"/>
                    <a:pt x="161763" y="197835"/>
                    <a:pt x="161792" y="441813"/>
                  </a:cubicBezTo>
                  <a:cubicBezTo>
                    <a:pt x="161803" y="531045"/>
                    <a:pt x="188837" y="618184"/>
                    <a:pt x="239334" y="691753"/>
                  </a:cubicBezTo>
                  <a:cubicBezTo>
                    <a:pt x="261110" y="723435"/>
                    <a:pt x="286905" y="752157"/>
                    <a:pt x="316074" y="777199"/>
                  </a:cubicBezTo>
                  <a:cubicBezTo>
                    <a:pt x="121424" y="883007"/>
                    <a:pt x="173" y="1086743"/>
                    <a:pt x="0" y="1308292"/>
                  </a:cubicBezTo>
                  <a:cubicBezTo>
                    <a:pt x="0" y="1345280"/>
                    <a:pt x="29985" y="1375265"/>
                    <a:pt x="66973" y="1375265"/>
                  </a:cubicBezTo>
                  <a:cubicBezTo>
                    <a:pt x="103961" y="1375265"/>
                    <a:pt x="133945" y="1345280"/>
                    <a:pt x="133945" y="1308292"/>
                  </a:cubicBezTo>
                  <a:cubicBezTo>
                    <a:pt x="133945" y="1095617"/>
                    <a:pt x="277192" y="908856"/>
                    <a:pt x="482464" y="854125"/>
                  </a:cubicBezTo>
                  <a:cubicBezTo>
                    <a:pt x="518199" y="844581"/>
                    <a:pt x="539431" y="807875"/>
                    <a:pt x="529888" y="772139"/>
                  </a:cubicBezTo>
                  <a:cubicBezTo>
                    <a:pt x="523665" y="748838"/>
                    <a:pt x="505394" y="730683"/>
                    <a:pt x="482054" y="724607"/>
                  </a:cubicBezTo>
                  <a:cubicBezTo>
                    <a:pt x="368774" y="676286"/>
                    <a:pt x="295413" y="564859"/>
                    <a:pt x="295796" y="441703"/>
                  </a:cubicBezTo>
                  <a:cubicBezTo>
                    <a:pt x="295796" y="272002"/>
                    <a:pt x="433853" y="133945"/>
                    <a:pt x="603554" y="133945"/>
                  </a:cubicBezTo>
                  <a:cubicBezTo>
                    <a:pt x="640541" y="133945"/>
                    <a:pt x="670527" y="103960"/>
                    <a:pt x="670527" y="66973"/>
                  </a:cubicBezTo>
                  <a:cubicBezTo>
                    <a:pt x="670527" y="29985"/>
                    <a:pt x="640541" y="0"/>
                    <a:pt x="603554" y="0"/>
                  </a:cubicBezTo>
                  <a:close/>
                  <a:moveTo>
                    <a:pt x="1588926" y="777199"/>
                  </a:moveTo>
                  <a:cubicBezTo>
                    <a:pt x="1618095" y="752157"/>
                    <a:pt x="1643890" y="723435"/>
                    <a:pt x="1665666" y="691753"/>
                  </a:cubicBezTo>
                  <a:cubicBezTo>
                    <a:pt x="1803745" y="490621"/>
                    <a:pt x="1752628" y="215637"/>
                    <a:pt x="1551496" y="77558"/>
                  </a:cubicBezTo>
                  <a:cubicBezTo>
                    <a:pt x="1477914" y="27044"/>
                    <a:pt x="1390756" y="4"/>
                    <a:pt x="1301502" y="0"/>
                  </a:cubicBezTo>
                  <a:cubicBezTo>
                    <a:pt x="1264515" y="0"/>
                    <a:pt x="1234529" y="29985"/>
                    <a:pt x="1234529" y="66973"/>
                  </a:cubicBezTo>
                  <a:cubicBezTo>
                    <a:pt x="1234529" y="103960"/>
                    <a:pt x="1264515" y="133945"/>
                    <a:pt x="1301502" y="133945"/>
                  </a:cubicBezTo>
                  <a:cubicBezTo>
                    <a:pt x="1471203" y="133945"/>
                    <a:pt x="1609260" y="272002"/>
                    <a:pt x="1609260" y="441703"/>
                  </a:cubicBezTo>
                  <a:cubicBezTo>
                    <a:pt x="1609640" y="564879"/>
                    <a:pt x="1536243" y="676316"/>
                    <a:pt x="1422927" y="724607"/>
                  </a:cubicBezTo>
                  <a:cubicBezTo>
                    <a:pt x="1387134" y="733929"/>
                    <a:pt x="1365675" y="770504"/>
                    <a:pt x="1374997" y="806299"/>
                  </a:cubicBezTo>
                  <a:cubicBezTo>
                    <a:pt x="1381077" y="829637"/>
                    <a:pt x="1399236" y="847905"/>
                    <a:pt x="1422536" y="854125"/>
                  </a:cubicBezTo>
                  <a:cubicBezTo>
                    <a:pt x="1627808" y="908856"/>
                    <a:pt x="1771055" y="1095617"/>
                    <a:pt x="1771055" y="1308292"/>
                  </a:cubicBezTo>
                  <a:cubicBezTo>
                    <a:pt x="1771055" y="1345280"/>
                    <a:pt x="1801040" y="1375265"/>
                    <a:pt x="1838027" y="1375265"/>
                  </a:cubicBezTo>
                  <a:cubicBezTo>
                    <a:pt x="1875011" y="1375265"/>
                    <a:pt x="1905000" y="1345280"/>
                    <a:pt x="1905000" y="1308292"/>
                  </a:cubicBezTo>
                  <a:cubicBezTo>
                    <a:pt x="1904833" y="1086743"/>
                    <a:pt x="1783577" y="883007"/>
                    <a:pt x="1588926" y="777199"/>
                  </a:cubicBezTo>
                  <a:close/>
                </a:path>
              </a:pathLst>
            </a:custGeom>
            <a:gradFill>
              <a:gsLst>
                <a:gs pos="81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4"/>
            </p:custDataLst>
          </p:nvPr>
        </p:nvGrpSpPr>
        <p:grpSpPr>
          <a:xfrm>
            <a:off x="744220" y="1157605"/>
            <a:ext cx="4654550" cy="436880"/>
            <a:chOff x="497" y="1707"/>
            <a:chExt cx="7330" cy="688"/>
          </a:xfrm>
        </p:grpSpPr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497" y="1707"/>
              <a:ext cx="7331" cy="68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659" y="1761"/>
              <a:ext cx="7007" cy="58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pc="100" dirty="0">
                  <a:solidFill>
                    <a:schemeClr val="bg1"/>
                  </a:solidFill>
                  <a:latin typeface="+mj-ea"/>
                  <a:ea typeface="+mj-ea"/>
                  <a:cs typeface="OPPOSans B" panose="00020600040101010101" pitchFamily="18" charset="-122"/>
                </a:rPr>
                <a:t>GAN训练中生成图像出现</a:t>
              </a:r>
              <a:r>
                <a:rPr lang="zh-CN" altLang="en-US" spc="100" dirty="0">
                  <a:solidFill>
                    <a:schemeClr val="accent4"/>
                  </a:solidFill>
                  <a:latin typeface="+mj-ea"/>
                  <a:ea typeface="+mj-ea"/>
                  <a:cs typeface="OPPOSans B" panose="00020600040101010101" pitchFamily="18" charset="-122"/>
                </a:rPr>
                <a:t>不规则色斑</a:t>
              </a:r>
              <a:endParaRPr lang="zh-CN" altLang="en-US" spc="100" dirty="0">
                <a:solidFill>
                  <a:schemeClr val="accent4"/>
                </a:solidFill>
                <a:latin typeface="+mj-ea"/>
                <a:ea typeface="+mj-ea"/>
                <a:cs typeface="OPPOSans B" panose="00020600040101010101" pitchFamily="18" charset="-122"/>
              </a:endParaRPr>
            </a:p>
          </p:txBody>
        </p:sp>
      </p:grp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273685" y="1692910"/>
            <a:ext cx="5595620" cy="17221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latin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600" dirty="0"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生成器（GAN）与感知损失（Perceptual Loss）的数据域不一致</a:t>
            </a:r>
            <a:endParaRPr lang="zh-CN" altLang="en-US" sz="1600" dirty="0"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600" dirty="0"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传统VGG感知损失基于ImageNet（真实照片），与动漫风格不匹配。</a:t>
            </a:r>
            <a:endParaRPr lang="zh-CN" altLang="en-US" sz="1600" dirty="0"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23449" y="300479"/>
            <a:ext cx="8895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平衡双支感知损失</a:t>
            </a:r>
            <a:r>
              <a:rPr lang="zh-CN" altLang="en-US" dirty="0"/>
              <a:t>（Balanced Twin Perceptual Loss）</a:t>
            </a:r>
            <a:endParaRPr lang="zh-CN" altLang="en-US" dirty="0"/>
          </a:p>
        </p:txBody>
      </p:sp>
      <p:sp>
        <p:nvSpPr>
          <p:cNvPr id="21" name="平行四边形 20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04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785" y="1410335"/>
            <a:ext cx="5074285" cy="1358900"/>
          </a:xfrm>
          <a:prstGeom prst="rect">
            <a:avLst/>
          </a:prstGeom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</p:pic>
      <p:grpSp>
        <p:nvGrpSpPr>
          <p:cNvPr id="34" name="组合 33"/>
          <p:cNvGrpSpPr/>
          <p:nvPr/>
        </p:nvGrpSpPr>
        <p:grpSpPr>
          <a:xfrm>
            <a:off x="1901825" y="3471545"/>
            <a:ext cx="4022090" cy="3102610"/>
            <a:chOff x="2995" y="5785"/>
            <a:chExt cx="6334" cy="4886"/>
          </a:xfrm>
        </p:grpSpPr>
        <p:sp>
          <p:nvSpPr>
            <p:cNvPr id="28" name="矩形: 圆角 2"/>
            <p:cNvSpPr/>
            <p:nvPr>
              <p:custDataLst>
                <p:tags r:id="rId9"/>
              </p:custDataLst>
            </p:nvPr>
          </p:nvSpPr>
          <p:spPr>
            <a:xfrm>
              <a:off x="4688" y="5785"/>
              <a:ext cx="2948" cy="1027"/>
            </a:xfrm>
            <a:prstGeom prst="roundRect">
              <a:avLst>
                <a:gd name="adj" fmla="val 3263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outerShdw blurRad="177800" dist="76200" sx="102000" sy="102000" algn="ctr" rotWithShape="0">
                <a:schemeClr val="accent1">
                  <a:lumMod val="75000"/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动漫专用分支</a:t>
              </a:r>
              <a:endParaRPr lang="zh-CN" altLang="en-US" sz="160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95" y="7039"/>
              <a:ext cx="6334" cy="363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 algn="ctr" fontAlgn="auto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l"/>
              </a:pP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使用</a:t>
              </a:r>
              <a:r>
                <a:rPr lang="zh-CN" altLang="en-US" sz="1600" b="0" i="0">
                  <a:solidFill>
                    <a:srgbClr val="FF0000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 Danbooru数据集</a:t>
              </a: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（动漫插图库）预训练的</a:t>
              </a:r>
              <a:r>
                <a:rPr lang="zh-CN" altLang="en-US" sz="1600" b="0" i="0">
                  <a:solidFill>
                    <a:srgbClr val="FF0000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ResNet50</a:t>
              </a: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；</a:t>
              </a:r>
              <a:endPara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  <a:p>
              <a:pPr marL="285750" indent="-285750" algn="ctr" fontAlgn="auto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l"/>
              </a:pP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提取动漫高层特征，匹配动漫风格（如线条、CGI效果）；</a:t>
              </a:r>
              <a:endPara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  <a:p>
              <a:pPr marL="285750" indent="-285750" algn="ctr" fontAlgn="auto">
                <a:lnSpc>
                  <a:spcPct val="150000"/>
                </a:lnSpc>
                <a:spcAft>
                  <a:spcPct val="0"/>
                </a:spcAft>
                <a:buFont typeface="Wingdings" panose="05000000000000000000" charset="0"/>
                <a:buChar char="l"/>
              </a:pP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局限性：Danbooru数据偏差（多为人物面部/简单插图）；</a:t>
              </a:r>
              <a:endPara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07530" y="3471545"/>
            <a:ext cx="4022090" cy="2364740"/>
            <a:chOff x="10878" y="5785"/>
            <a:chExt cx="6334" cy="3724"/>
          </a:xfrm>
        </p:grpSpPr>
        <p:sp>
          <p:nvSpPr>
            <p:cNvPr id="29" name="矩形: 圆角 2"/>
            <p:cNvSpPr/>
            <p:nvPr>
              <p:custDataLst>
                <p:tags r:id="rId10"/>
              </p:custDataLst>
            </p:nvPr>
          </p:nvSpPr>
          <p:spPr>
            <a:xfrm>
              <a:off x="12571" y="5785"/>
              <a:ext cx="2948" cy="1027"/>
            </a:xfrm>
            <a:prstGeom prst="roundRect">
              <a:avLst>
                <a:gd name="adj" fmla="val 3263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outerShdw blurRad="177800" dist="76200" sx="102000" sy="102000" algn="ctr" rotWithShape="0">
                <a:schemeClr val="accent1">
                  <a:lumMod val="75000"/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真实世界辅助</a:t>
              </a:r>
              <a:r>
                <a:rPr lang="zh-CN" altLang="en-US" sz="160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分支</a:t>
              </a:r>
              <a:endParaRPr lang="zh-CN" altLang="en-US" sz="160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878" y="7039"/>
              <a:ext cx="6334" cy="2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 algn="ctr" fontAlgn="auto">
                <a:lnSpc>
                  <a:spcPct val="150000"/>
                </a:lnSpc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保留VGG Loss（基于</a:t>
              </a:r>
              <a:r>
                <a:rPr lang="zh-CN" altLang="en-US" sz="1600" b="0" i="0">
                  <a:solidFill>
                    <a:srgbClr val="FF0000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ImageNet</a:t>
              </a: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），提供自然图像引导。</a:t>
              </a:r>
              <a:endPara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  <a:p>
              <a:pPr marL="285750" indent="-285750" algn="ctr" fontAlgn="auto">
                <a:lnSpc>
                  <a:spcPct val="150000"/>
                </a:lnSpc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sz="1600" b="0" i="0">
                  <a:solidFill>
                    <a:schemeClr val="accent2"/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平衡两者权重，避免过度偏向动漫或真实特征。</a:t>
              </a:r>
              <a:endPara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1560810" y="6473825"/>
            <a:ext cx="352425" cy="210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主标题"/>
          <p:cNvSpPr txBox="1"/>
          <p:nvPr/>
        </p:nvSpPr>
        <p:spPr>
          <a:xfrm>
            <a:off x="5090160" y="2398167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72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r>
              <a:rPr lang="zh-CN" altLang="en-US" dirty="0"/>
              <a:t>感谢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79593" y="1517650"/>
            <a:ext cx="263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THANKS</a:t>
            </a:r>
            <a:endParaRPr lang="zh-CN" alt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564746" y="5524523"/>
            <a:ext cx="355719" cy="897167"/>
            <a:chOff x="447906" y="5539763"/>
            <a:chExt cx="355719" cy="897167"/>
          </a:xfrm>
        </p:grpSpPr>
        <p:sp>
          <p:nvSpPr>
            <p:cNvPr id="168" name="任意多边形: 形状 167"/>
            <p:cNvSpPr/>
            <p:nvPr/>
          </p:nvSpPr>
          <p:spPr>
            <a:xfrm>
              <a:off x="447906" y="6223895"/>
              <a:ext cx="355719" cy="213035"/>
            </a:xfrm>
            <a:custGeom>
              <a:avLst/>
              <a:gdLst>
                <a:gd name="connsiteX0" fmla="*/ 0 w 355719"/>
                <a:gd name="connsiteY0" fmla="*/ 177808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08 h 213035"/>
                <a:gd name="connsiteX5" fmla="*/ 177860 w 355719"/>
                <a:gd name="connsiteY5" fmla="*/ 0 h 213035"/>
                <a:gd name="connsiteX6" fmla="*/ 0 w 355719"/>
                <a:gd name="connsiteY6" fmla="*/ 177808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08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08"/>
                  </a:lnTo>
                  <a:lnTo>
                    <a:pt x="177860" y="0"/>
                  </a:lnTo>
                  <a:lnTo>
                    <a:pt x="0" y="17780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447906" y="6052862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447906" y="5881829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3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3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447906" y="5710796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447906" y="5539763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1228399" y="542980"/>
            <a:ext cx="355719" cy="897168"/>
            <a:chOff x="10451159" y="2163500"/>
            <a:chExt cx="355719" cy="897168"/>
          </a:xfrm>
        </p:grpSpPr>
        <p:sp>
          <p:nvSpPr>
            <p:cNvPr id="175" name="任意多边形: 形状 174"/>
            <p:cNvSpPr/>
            <p:nvPr/>
          </p:nvSpPr>
          <p:spPr>
            <a:xfrm>
              <a:off x="10451159" y="2163500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10451159" y="2334534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10451159" y="2505515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84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84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10451159" y="2676548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10451159" y="2847581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0063213" y="1544769"/>
            <a:ext cx="408666" cy="1465194"/>
            <a:chOff x="11185893" y="447489"/>
            <a:chExt cx="408666" cy="1465194"/>
          </a:xfrm>
        </p:grpSpPr>
        <p:sp>
          <p:nvSpPr>
            <p:cNvPr id="181" name="任意多边形: 形状 180"/>
            <p:cNvSpPr/>
            <p:nvPr/>
          </p:nvSpPr>
          <p:spPr>
            <a:xfrm>
              <a:off x="11185893" y="44748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1311536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11437232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11562875" y="44748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11185893" y="59085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11311536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11437232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11562875" y="59085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11185893" y="734212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11311536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11437232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11562875" y="734212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11185893" y="877521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11311536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11437232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11562875" y="87752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11185893" y="1020883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11311536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11437232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11562875" y="102088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11185893" y="1164244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11311536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11437232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11562875" y="1164244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11185893" y="130760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11311536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11437232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11562875" y="130760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11185893" y="1450915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11311536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11437232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11562875" y="145091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11185893" y="1594276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11311536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11437232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11562875" y="1594276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11185893" y="1737637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11311536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11437232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11562875" y="173763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11185893" y="1880999"/>
              <a:ext cx="31684" cy="31684"/>
            </a:xfrm>
            <a:custGeom>
              <a:avLst/>
              <a:gdLst>
                <a:gd name="connsiteX0" fmla="*/ 31685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5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5" y="15842"/>
                  </a:moveTo>
                  <a:cubicBezTo>
                    <a:pt x="31685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5" y="7093"/>
                    <a:pt x="31685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11311536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11437232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11562875" y="188099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1" y="31684"/>
                    <a:pt x="15842" y="31684"/>
                  </a:cubicBezTo>
                  <a:cubicBezTo>
                    <a:pt x="7093" y="31684"/>
                    <a:pt x="0" y="24592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1" y="0"/>
                    <a:pt x="31684" y="7093"/>
                    <a:pt x="31684" y="15842"/>
                  </a:cubicBezTo>
                  <a:close/>
                </a:path>
              </a:pathLst>
            </a:custGeom>
            <a:solidFill>
              <a:srgbClr val="204E75"/>
            </a:solidFill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1052140" y="3022991"/>
            <a:ext cx="408666" cy="1465194"/>
            <a:chOff x="829890" y="3022991"/>
            <a:chExt cx="408666" cy="1465194"/>
          </a:xfrm>
          <a:solidFill>
            <a:schemeClr val="accent1"/>
          </a:solidFill>
        </p:grpSpPr>
        <p:sp>
          <p:nvSpPr>
            <p:cNvPr id="226" name="任意多边形: 形状 225"/>
            <p:cNvSpPr/>
            <p:nvPr/>
          </p:nvSpPr>
          <p:spPr>
            <a:xfrm>
              <a:off x="829890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955534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1081229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1206872" y="302299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29890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955534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1081229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1206872" y="3166353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830255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955950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1081594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1207289" y="3309923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829890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955534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1081229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1206872" y="345307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829890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955534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1081229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1206872" y="3596385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1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30255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955950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1081594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1207289" y="3739954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29890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955534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1081229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1206872" y="3883107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29890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955534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1081229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1206872" y="4026469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830255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955950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1081594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1207289" y="4170039"/>
              <a:ext cx="31267" cy="31267"/>
            </a:xfrm>
            <a:custGeom>
              <a:avLst/>
              <a:gdLst>
                <a:gd name="connsiteX0" fmla="*/ 30948 w 31267"/>
                <a:gd name="connsiteY0" fmla="*/ 15442 h 31267"/>
                <a:gd name="connsiteX1" fmla="*/ 15314 w 31267"/>
                <a:gd name="connsiteY1" fmla="*/ 31076 h 31267"/>
                <a:gd name="connsiteX2" fmla="*/ -320 w 31267"/>
                <a:gd name="connsiteY2" fmla="*/ 15442 h 31267"/>
                <a:gd name="connsiteX3" fmla="*/ 15314 w 31267"/>
                <a:gd name="connsiteY3" fmla="*/ -192 h 31267"/>
                <a:gd name="connsiteX4" fmla="*/ 30948 w 31267"/>
                <a:gd name="connsiteY4" fmla="*/ 15442 h 3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7" h="31267">
                  <a:moveTo>
                    <a:pt x="30948" y="15442"/>
                  </a:moveTo>
                  <a:cubicBezTo>
                    <a:pt x="30948" y="24077"/>
                    <a:pt x="23949" y="31076"/>
                    <a:pt x="15314" y="31076"/>
                  </a:cubicBezTo>
                  <a:cubicBezTo>
                    <a:pt x="6679" y="31076"/>
                    <a:pt x="-320" y="24077"/>
                    <a:pt x="-320" y="15442"/>
                  </a:cubicBezTo>
                  <a:cubicBezTo>
                    <a:pt x="-320" y="6807"/>
                    <a:pt x="6679" y="-192"/>
                    <a:pt x="15314" y="-192"/>
                  </a:cubicBezTo>
                  <a:cubicBezTo>
                    <a:pt x="23949" y="-192"/>
                    <a:pt x="30948" y="6807"/>
                    <a:pt x="30948" y="154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829890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955534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1081229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1206872" y="4313140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829890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955534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1081229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1206872" y="4456501"/>
              <a:ext cx="31684" cy="31684"/>
            </a:xfrm>
            <a:custGeom>
              <a:avLst/>
              <a:gdLst>
                <a:gd name="connsiteX0" fmla="*/ 31684 w 31684"/>
                <a:gd name="connsiteY0" fmla="*/ 15842 h 31684"/>
                <a:gd name="connsiteX1" fmla="*/ 15842 w 31684"/>
                <a:gd name="connsiteY1" fmla="*/ 31684 h 31684"/>
                <a:gd name="connsiteX2" fmla="*/ 0 w 31684"/>
                <a:gd name="connsiteY2" fmla="*/ 15842 h 31684"/>
                <a:gd name="connsiteX3" fmla="*/ 15842 w 31684"/>
                <a:gd name="connsiteY3" fmla="*/ 0 h 31684"/>
                <a:gd name="connsiteX4" fmla="*/ 31684 w 31684"/>
                <a:gd name="connsiteY4" fmla="*/ 15842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4" h="31684">
                  <a:moveTo>
                    <a:pt x="31684" y="15842"/>
                  </a:moveTo>
                  <a:cubicBezTo>
                    <a:pt x="31684" y="24592"/>
                    <a:pt x="24592" y="31684"/>
                    <a:pt x="15842" y="31684"/>
                  </a:cubicBezTo>
                  <a:cubicBezTo>
                    <a:pt x="7093" y="31684"/>
                    <a:pt x="0" y="24591"/>
                    <a:pt x="0" y="15842"/>
                  </a:cubicBezTo>
                  <a:cubicBezTo>
                    <a:pt x="0" y="7093"/>
                    <a:pt x="7093" y="0"/>
                    <a:pt x="15842" y="0"/>
                  </a:cubicBezTo>
                  <a:cubicBezTo>
                    <a:pt x="24592" y="0"/>
                    <a:pt x="31684" y="7093"/>
                    <a:pt x="31684" y="15842"/>
                  </a:cubicBezTo>
                  <a:close/>
                </a:path>
              </a:pathLst>
            </a:custGeom>
            <a:grpFill/>
            <a:ln w="5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3475990" y="4201160"/>
            <a:ext cx="5168265" cy="377190"/>
            <a:chOff x="5470" y="8105"/>
            <a:chExt cx="8139" cy="594"/>
          </a:xfrm>
        </p:grpSpPr>
        <p:sp>
          <p:nvSpPr>
            <p:cNvPr id="24" name="矩形: 对角圆角 23"/>
            <p:cNvSpPr/>
            <p:nvPr/>
          </p:nvSpPr>
          <p:spPr>
            <a:xfrm flipH="1">
              <a:off x="7353" y="8105"/>
              <a:ext cx="1617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胡世</a:t>
              </a:r>
              <a:r>
                <a:rPr lang="zh-CN" altLang="en-US" sz="1400" dirty="0">
                  <a:solidFill>
                    <a:schemeClr val="tx2"/>
                  </a:solidFill>
                  <a:latin typeface="+mn-ea"/>
                </a:rPr>
                <a:t>成</a:t>
              </a:r>
              <a:endParaRPr lang="zh-CN" altLang="en-US" sz="1400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5" name="矩形: 对角圆角 24"/>
            <p:cNvSpPr/>
            <p:nvPr/>
          </p:nvSpPr>
          <p:spPr>
            <a:xfrm>
              <a:off x="5470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 dirty="0">
                  <a:latin typeface="+mn-ea"/>
                </a:rPr>
                <a:t>姓名</a:t>
              </a:r>
              <a:endParaRPr lang="zh-CN" altLang="en-US" sz="1400" dirty="0">
                <a:latin typeface="+mn-ea"/>
              </a:endParaRPr>
            </a:p>
          </p:txBody>
        </p:sp>
        <p:sp>
          <p:nvSpPr>
            <p:cNvPr id="28" name="矩形: 对角圆角 27"/>
            <p:cNvSpPr/>
            <p:nvPr/>
          </p:nvSpPr>
          <p:spPr>
            <a:xfrm flipH="1">
              <a:off x="11655" y="8105"/>
              <a:ext cx="1955" cy="595"/>
            </a:xfrm>
            <a:prstGeom prst="round2DiagRect">
              <a:avLst>
                <a:gd name="adj1" fmla="val 3521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 dirty="0">
                  <a:solidFill>
                    <a:schemeClr val="tx2"/>
                  </a:solidFill>
                </a:rPr>
                <a:t>2252201</a:t>
              </a:r>
              <a:endParaRPr lang="en-US" altLang="zh-CN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矩形: 对角圆角 28"/>
            <p:cNvSpPr/>
            <p:nvPr/>
          </p:nvSpPr>
          <p:spPr>
            <a:xfrm>
              <a:off x="9772" y="8105"/>
              <a:ext cx="1806" cy="595"/>
            </a:xfrm>
            <a:prstGeom prst="round2DiagRect">
              <a:avLst>
                <a:gd name="adj1" fmla="val 41934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 dirty="0">
                  <a:latin typeface="+mn-ea"/>
                </a:rPr>
                <a:t>学 号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/>
          <p:nvPr/>
        </p:nvGrpSpPr>
        <p:grpSpPr>
          <a:xfrm>
            <a:off x="564746" y="5524523"/>
            <a:ext cx="355719" cy="897167"/>
            <a:chOff x="447906" y="5539763"/>
            <a:chExt cx="355719" cy="897167"/>
          </a:xfrm>
        </p:grpSpPr>
        <p:sp>
          <p:nvSpPr>
            <p:cNvPr id="9" name="任意多边形: 形状 8"/>
            <p:cNvSpPr/>
            <p:nvPr/>
          </p:nvSpPr>
          <p:spPr>
            <a:xfrm>
              <a:off x="447906" y="6223895"/>
              <a:ext cx="355719" cy="213035"/>
            </a:xfrm>
            <a:custGeom>
              <a:avLst/>
              <a:gdLst>
                <a:gd name="connsiteX0" fmla="*/ 0 w 355719"/>
                <a:gd name="connsiteY0" fmla="*/ 177808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08 h 213035"/>
                <a:gd name="connsiteX5" fmla="*/ 177860 w 355719"/>
                <a:gd name="connsiteY5" fmla="*/ 0 h 213035"/>
                <a:gd name="connsiteX6" fmla="*/ 0 w 355719"/>
                <a:gd name="connsiteY6" fmla="*/ 177808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08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08"/>
                  </a:lnTo>
                  <a:lnTo>
                    <a:pt x="177860" y="0"/>
                  </a:lnTo>
                  <a:lnTo>
                    <a:pt x="0" y="17780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447906" y="6052862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47906" y="5881829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3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3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47906" y="5710796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47906" y="5539763"/>
              <a:ext cx="355719" cy="213035"/>
            </a:xfrm>
            <a:custGeom>
              <a:avLst/>
              <a:gdLst>
                <a:gd name="connsiteX0" fmla="*/ 0 w 355719"/>
                <a:gd name="connsiteY0" fmla="*/ 177860 h 213035"/>
                <a:gd name="connsiteX1" fmla="*/ 35228 w 355719"/>
                <a:gd name="connsiteY1" fmla="*/ 213036 h 213035"/>
                <a:gd name="connsiteX2" fmla="*/ 177860 w 355719"/>
                <a:gd name="connsiteY2" fmla="*/ 70404 h 213035"/>
                <a:gd name="connsiteX3" fmla="*/ 320492 w 355719"/>
                <a:gd name="connsiteY3" fmla="*/ 213036 h 213035"/>
                <a:gd name="connsiteX4" fmla="*/ 355720 w 355719"/>
                <a:gd name="connsiteY4" fmla="*/ 177860 h 213035"/>
                <a:gd name="connsiteX5" fmla="*/ 177860 w 355719"/>
                <a:gd name="connsiteY5" fmla="*/ 0 h 213035"/>
                <a:gd name="connsiteX6" fmla="*/ 0 w 355719"/>
                <a:gd name="connsiteY6" fmla="*/ 177860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0" y="177860"/>
                  </a:moveTo>
                  <a:lnTo>
                    <a:pt x="35228" y="213036"/>
                  </a:lnTo>
                  <a:lnTo>
                    <a:pt x="177860" y="70404"/>
                  </a:lnTo>
                  <a:lnTo>
                    <a:pt x="320492" y="213036"/>
                  </a:lnTo>
                  <a:lnTo>
                    <a:pt x="355720" y="177860"/>
                  </a:lnTo>
                  <a:lnTo>
                    <a:pt x="177860" y="0"/>
                  </a:lnTo>
                  <a:lnTo>
                    <a:pt x="0" y="17786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1228399" y="542980"/>
            <a:ext cx="355719" cy="897168"/>
            <a:chOff x="10451159" y="2163500"/>
            <a:chExt cx="355719" cy="897168"/>
          </a:xfrm>
        </p:grpSpPr>
        <p:sp>
          <p:nvSpPr>
            <p:cNvPr id="14" name="任意多边形: 形状 13"/>
            <p:cNvSpPr/>
            <p:nvPr/>
          </p:nvSpPr>
          <p:spPr>
            <a:xfrm>
              <a:off x="10451159" y="2163500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451159" y="2334534"/>
              <a:ext cx="355719" cy="213035"/>
            </a:xfrm>
            <a:custGeom>
              <a:avLst/>
              <a:gdLst>
                <a:gd name="connsiteX0" fmla="*/ 355720 w 355719"/>
                <a:gd name="connsiteY0" fmla="*/ 35176 h 213035"/>
                <a:gd name="connsiteX1" fmla="*/ 320492 w 355719"/>
                <a:gd name="connsiteY1" fmla="*/ 0 h 213035"/>
                <a:gd name="connsiteX2" fmla="*/ 177860 w 355719"/>
                <a:gd name="connsiteY2" fmla="*/ 142632 h 213035"/>
                <a:gd name="connsiteX3" fmla="*/ 35228 w 355719"/>
                <a:gd name="connsiteY3" fmla="*/ 0 h 213035"/>
                <a:gd name="connsiteX4" fmla="*/ 0 w 355719"/>
                <a:gd name="connsiteY4" fmla="*/ 35176 h 213035"/>
                <a:gd name="connsiteX5" fmla="*/ 177860 w 355719"/>
                <a:gd name="connsiteY5" fmla="*/ 213036 h 213035"/>
                <a:gd name="connsiteX6" fmla="*/ 355720 w 355719"/>
                <a:gd name="connsiteY6" fmla="*/ 35176 h 2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35">
                  <a:moveTo>
                    <a:pt x="355720" y="35176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176"/>
                  </a:lnTo>
                  <a:lnTo>
                    <a:pt x="177860" y="213036"/>
                  </a:lnTo>
                  <a:lnTo>
                    <a:pt x="355720" y="35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451159" y="2505515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84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84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451159" y="2676548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451159" y="2847581"/>
              <a:ext cx="355719" cy="213087"/>
            </a:xfrm>
            <a:custGeom>
              <a:avLst/>
              <a:gdLst>
                <a:gd name="connsiteX0" fmla="*/ 355720 w 355719"/>
                <a:gd name="connsiteY0" fmla="*/ 35228 h 213087"/>
                <a:gd name="connsiteX1" fmla="*/ 320492 w 355719"/>
                <a:gd name="connsiteY1" fmla="*/ 0 h 213087"/>
                <a:gd name="connsiteX2" fmla="*/ 177860 w 355719"/>
                <a:gd name="connsiteY2" fmla="*/ 142632 h 213087"/>
                <a:gd name="connsiteX3" fmla="*/ 35228 w 355719"/>
                <a:gd name="connsiteY3" fmla="*/ 0 h 213087"/>
                <a:gd name="connsiteX4" fmla="*/ 0 w 355719"/>
                <a:gd name="connsiteY4" fmla="*/ 35228 h 213087"/>
                <a:gd name="connsiteX5" fmla="*/ 177860 w 355719"/>
                <a:gd name="connsiteY5" fmla="*/ 213088 h 213087"/>
                <a:gd name="connsiteX6" fmla="*/ 355720 w 355719"/>
                <a:gd name="connsiteY6" fmla="*/ 35228 h 2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719" h="213087">
                  <a:moveTo>
                    <a:pt x="355720" y="35228"/>
                  </a:moveTo>
                  <a:lnTo>
                    <a:pt x="320492" y="0"/>
                  </a:lnTo>
                  <a:lnTo>
                    <a:pt x="177860" y="142632"/>
                  </a:lnTo>
                  <a:lnTo>
                    <a:pt x="35228" y="0"/>
                  </a:lnTo>
                  <a:lnTo>
                    <a:pt x="0" y="35228"/>
                  </a:lnTo>
                  <a:lnTo>
                    <a:pt x="177860" y="213088"/>
                  </a:lnTo>
                  <a:lnTo>
                    <a:pt x="355720" y="3522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 w="5208" cap="flat">
              <a:noFill/>
              <a:prstDash val="solid"/>
              <a:miter/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7" name="平行四边形 166"/>
          <p:cNvSpPr/>
          <p:nvPr>
            <p:custDataLst>
              <p:tags r:id="rId1"/>
            </p:custDataLst>
          </p:nvPr>
        </p:nvSpPr>
        <p:spPr>
          <a:xfrm>
            <a:off x="1560776" y="2255339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8" name="平行四边形 167"/>
          <p:cNvSpPr/>
          <p:nvPr>
            <p:custDataLst>
              <p:tags r:id="rId2"/>
            </p:custDataLst>
          </p:nvPr>
        </p:nvSpPr>
        <p:spPr>
          <a:xfrm>
            <a:off x="2327237" y="2255338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选题背景与研究意义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69" name="文本框 168"/>
          <p:cNvSpPr txBox="1"/>
          <p:nvPr>
            <p:custDataLst>
              <p:tags r:id="rId3"/>
            </p:custDataLst>
          </p:nvPr>
        </p:nvSpPr>
        <p:spPr>
          <a:xfrm>
            <a:off x="2512692" y="2926715"/>
            <a:ext cx="3033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BACKGROUND AND MEANING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70" name="平行四边形 169"/>
          <p:cNvSpPr/>
          <p:nvPr>
            <p:custDataLst>
              <p:tags r:id="rId4"/>
            </p:custDataLst>
          </p:nvPr>
        </p:nvSpPr>
        <p:spPr>
          <a:xfrm>
            <a:off x="6817360" y="2255339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1" name="平行四边形 170"/>
          <p:cNvSpPr/>
          <p:nvPr>
            <p:custDataLst>
              <p:tags r:id="rId5"/>
            </p:custDataLst>
          </p:nvPr>
        </p:nvSpPr>
        <p:spPr>
          <a:xfrm>
            <a:off x="7583821" y="2255338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研究方法与目标思路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72" name="文本框 171"/>
          <p:cNvSpPr txBox="1"/>
          <p:nvPr>
            <p:custDataLst>
              <p:tags r:id="rId6"/>
            </p:custDataLst>
          </p:nvPr>
        </p:nvSpPr>
        <p:spPr>
          <a:xfrm>
            <a:off x="7769276" y="2926715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METHODS AND IDEAS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73" name="平行四边形 172"/>
          <p:cNvSpPr/>
          <p:nvPr>
            <p:custDataLst>
              <p:tags r:id="rId7"/>
            </p:custDataLst>
          </p:nvPr>
        </p:nvSpPr>
        <p:spPr>
          <a:xfrm>
            <a:off x="1560776" y="3653321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平行四边形 173"/>
          <p:cNvSpPr/>
          <p:nvPr>
            <p:custDataLst>
              <p:tags r:id="rId8"/>
            </p:custDataLst>
          </p:nvPr>
        </p:nvSpPr>
        <p:spPr>
          <a:xfrm>
            <a:off x="2327237" y="3653320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案例分析与实践难点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75" name="文本框 174"/>
          <p:cNvSpPr txBox="1"/>
          <p:nvPr>
            <p:custDataLst>
              <p:tags r:id="rId9"/>
            </p:custDataLst>
          </p:nvPr>
        </p:nvSpPr>
        <p:spPr>
          <a:xfrm>
            <a:off x="2512692" y="4324697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CASES AND DIFFICULTIES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76" name="平行四边形 175"/>
          <p:cNvSpPr/>
          <p:nvPr>
            <p:custDataLst>
              <p:tags r:id="rId10"/>
            </p:custDataLst>
          </p:nvPr>
        </p:nvSpPr>
        <p:spPr>
          <a:xfrm>
            <a:off x="6817360" y="3653321"/>
            <a:ext cx="790808" cy="61155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04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平行四边形 176"/>
          <p:cNvSpPr/>
          <p:nvPr>
            <p:custDataLst>
              <p:tags r:id="rId11"/>
            </p:custDataLst>
          </p:nvPr>
        </p:nvSpPr>
        <p:spPr>
          <a:xfrm>
            <a:off x="7583821" y="3653320"/>
            <a:ext cx="3471529" cy="611555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研究成果与应用前景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78" name="文本框 177"/>
          <p:cNvSpPr txBox="1"/>
          <p:nvPr>
            <p:custDataLst>
              <p:tags r:id="rId12"/>
            </p:custDataLst>
          </p:nvPr>
        </p:nvSpPr>
        <p:spPr>
          <a:xfrm>
            <a:off x="7769276" y="4324697"/>
            <a:ext cx="3385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50" dirty="0">
                <a:solidFill>
                  <a:schemeClr val="accent3">
                    <a:alpha val="50000"/>
                  </a:schemeClr>
                </a:solidFill>
                <a:latin typeface="+mj-lt"/>
              </a:rPr>
              <a:t>ACHIEVEMENTS AND PROSPECTS</a:t>
            </a:r>
            <a:endParaRPr lang="en-US" altLang="zh-CN" sz="1200" spc="150" dirty="0">
              <a:solidFill>
                <a:schemeClr val="accent3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80" name="矩形 23"/>
          <p:cNvSpPr>
            <a:spLocks noChangeArrowheads="1"/>
          </p:cNvSpPr>
          <p:nvPr/>
        </p:nvSpPr>
        <p:spPr bwMode="auto">
          <a:xfrm>
            <a:off x="5294296" y="898624"/>
            <a:ext cx="1603408" cy="39052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5362466" y="568476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accent2"/>
                </a:solidFill>
                <a:latin typeface="+mj-ea"/>
                <a:ea typeface="+mj-ea"/>
              </a:rPr>
              <a:t>目录</a:t>
            </a:r>
            <a:endParaRPr lang="zh-CN" altLang="en-US" sz="4400" spc="6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/>
        </p:blipFill>
        <p:spPr>
          <a:xfrm>
            <a:off x="6096000" y="1038225"/>
            <a:ext cx="2286000" cy="304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50" y="198755"/>
            <a:ext cx="2286000" cy="36363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123449" y="300479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研究背景与</a:t>
            </a:r>
            <a:r>
              <a:rPr lang="zh-CN" altLang="en-US" dirty="0"/>
              <a:t>意义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00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</p:blipFill>
        <p:spPr>
          <a:xfrm>
            <a:off x="5797550" y="2959100"/>
            <a:ext cx="2286000" cy="304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3298190"/>
            <a:ext cx="2286000" cy="335665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300" y="558800"/>
            <a:ext cx="2286000" cy="314325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</p:blipFill>
        <p:spPr>
          <a:xfrm>
            <a:off x="9613900" y="2870200"/>
            <a:ext cx="2286000" cy="3048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659890" y="287051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zh-CN" altLang="en-US" sz="1600" b="0" i="0">
                <a:solidFill>
                  <a:srgbClr val="F8FAFF"/>
                </a:solidFill>
                <a:latin typeface="DeepSeek-CJK-patch"/>
                <a:ea typeface="DeepSeek-CJK-patch"/>
              </a:rPr>
              <a:t>动漫内容在流媒体平台广泛传播，但低分辨率（</a:t>
            </a:r>
            <a:r>
              <a:rPr lang="en-US" altLang="zh-CN" sz="1600" b="0" i="0">
                <a:solidFill>
                  <a:srgbClr val="F8FAFF"/>
                </a:solidFill>
                <a:latin typeface="DeepSeek-CJK-patch"/>
                <a:ea typeface="DeepSeek-CJK-patch"/>
              </a:rPr>
              <a:t>LR</a:t>
            </a:r>
            <a:r>
              <a:rPr lang="zh-CN" altLang="en-US" sz="1600" b="0" i="0">
                <a:solidFill>
                  <a:srgbClr val="F8FAFF"/>
                </a:solidFill>
                <a:latin typeface="DeepSeek-CJK-patch"/>
                <a:ea typeface="DeepSeek-CJK-patch"/>
              </a:rPr>
              <a:t>）和压缩伪影影响观看体验</a:t>
            </a:r>
            <a:endParaRPr lang="zh-CN" altLang="en-US" sz="1600" b="0" i="0">
              <a:solidFill>
                <a:srgbClr val="F8FAFF"/>
              </a:solidFill>
              <a:latin typeface="DeepSeek-CJK-patch"/>
              <a:ea typeface="DeepSeek-CJK-patch"/>
            </a:endParaRPr>
          </a:p>
        </p:txBody>
      </p:sp>
      <p:sp>
        <p:nvSpPr>
          <p:cNvPr id="34" name="矩形: 圆角 1"/>
          <p:cNvSpPr/>
          <p:nvPr>
            <p:custDataLst>
              <p:tags r:id="rId7"/>
            </p:custDataLst>
          </p:nvPr>
        </p:nvSpPr>
        <p:spPr>
          <a:xfrm>
            <a:off x="357505" y="1100455"/>
            <a:ext cx="5033010" cy="5067935"/>
          </a:xfrm>
          <a:prstGeom prst="roundRect">
            <a:avLst>
              <a:gd name="adj" fmla="val 50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90575" y="1361440"/>
            <a:ext cx="4175125" cy="5715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ctr"/>
            <a:r>
              <a:rPr lang="zh-CN" altLang="en-US" sz="1600" b="0" i="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动漫内容在流媒体平台广泛传播，但低分辨率（</a:t>
            </a:r>
            <a:r>
              <a:rPr lang="en-US" altLang="zh-CN" sz="1600" b="0" i="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LR</a:t>
            </a:r>
            <a:r>
              <a:rPr lang="zh-CN" altLang="en-US" sz="1600" b="0" i="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）和压缩伪影影响观看体验</a:t>
            </a:r>
            <a:endParaRPr lang="zh-CN" altLang="en-US" sz="1600" b="0" i="0">
              <a:solidFill>
                <a:srgbClr val="F8FAFF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6255" y="2129155"/>
            <a:ext cx="4685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1. 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传统超分辨率方法（如Real-ESRGAN）针对真实照片设计，</a:t>
            </a:r>
            <a:r>
              <a:rPr lang="zh-CN" altLang="en-US" sz="1600">
                <a:gradFill>
                  <a:gsLst>
                    <a:gs pos="42000">
                      <a:srgbClr val="EC5763"/>
                    </a:gs>
                    <a:gs pos="0">
                      <a:srgbClr val="F28F97"/>
                    </a:gs>
                    <a:gs pos="100000">
                      <a:srgbClr val="E51E2E"/>
                    </a:gs>
                  </a:gsLst>
                  <a:lin ang="5400000" scaled="1"/>
                </a:gra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无法适配动漫的独特风格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（如手绘线条、平面色彩）</a:t>
            </a:r>
            <a:endParaRPr lang="zh-CN" altLang="en-US" sz="1600">
              <a:solidFill>
                <a:srgbClr val="F8FAFF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0705" y="2959100"/>
            <a:ext cx="4759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2. 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动漫制作中大量复用静态帧，视频数据集</a:t>
            </a:r>
            <a:r>
              <a:rPr lang="zh-CN" altLang="en-US" sz="1600">
                <a:gradFill>
                  <a:gsLst>
                    <a:gs pos="42000">
                      <a:srgbClr val="EC5763"/>
                    </a:gs>
                    <a:gs pos="0">
                      <a:srgbClr val="F28F97"/>
                    </a:gs>
                    <a:gs pos="100000">
                      <a:srgbClr val="E51E2E"/>
                    </a:gs>
                  </a:gsLst>
                  <a:lin ang="5400000" scaled="1"/>
                </a:gra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训练效率低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。</a:t>
            </a:r>
            <a:endParaRPr lang="zh-CN" altLang="en-US" sz="1600">
              <a:solidFill>
                <a:srgbClr val="F8FAFF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0705" y="3542665"/>
            <a:ext cx="4759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3. 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手绘线条易</a:t>
            </a:r>
            <a:r>
              <a:rPr lang="zh-CN" altLang="en-US" sz="1600">
                <a:gradFill>
                  <a:gsLst>
                    <a:gs pos="42000">
                      <a:srgbClr val="EC5763"/>
                    </a:gs>
                    <a:gs pos="0">
                      <a:srgbClr val="F28F97"/>
                    </a:gs>
                    <a:gs pos="100000">
                      <a:srgbClr val="E51E2E"/>
                    </a:gs>
                  </a:gsLst>
                  <a:lin ang="5400000" scaled="1"/>
                </a:gra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模糊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；GAN训练产生颜色</a:t>
            </a:r>
            <a:r>
              <a:rPr lang="zh-CN" altLang="en-US" sz="1600">
                <a:gradFill>
                  <a:gsLst>
                    <a:gs pos="42000">
                      <a:srgbClr val="EC5763"/>
                    </a:gs>
                    <a:gs pos="0">
                      <a:srgbClr val="F28F97"/>
                    </a:gs>
                    <a:gs pos="100000">
                      <a:srgbClr val="E51E2E"/>
                    </a:gs>
                  </a:gsLst>
                  <a:lin ang="5400000" scaled="1"/>
                </a:gra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伪影</a:t>
            </a:r>
            <a:r>
              <a:rPr lang="zh-CN" altLang="en-US" sz="1600">
                <a:solidFill>
                  <a:srgbClr val="F8FAFF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。</a:t>
            </a:r>
            <a:endParaRPr lang="zh-CN" altLang="en-US" sz="1600">
              <a:solidFill>
                <a:srgbClr val="F8FAFF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2470" y="4463415"/>
            <a:ext cx="433197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首个</a:t>
            </a:r>
            <a:r>
              <a:rPr lang="zh-CN" altLang="en-US" sz="2800">
                <a:solidFill>
                  <a:schemeClr val="bg1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从动漫制作流程出发的SR方法</a:t>
            </a:r>
            <a:r>
              <a:rPr lang="en-US" altLang="zh-CN" sz="2800">
                <a:solidFill>
                  <a:schemeClr val="bg1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 -- </a:t>
            </a:r>
            <a:r>
              <a:rPr lang="en-US" altLang="zh-CN" sz="4000">
                <a:solidFill>
                  <a:schemeClr val="accent4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</a:rPr>
              <a:t>APISR</a:t>
            </a:r>
            <a:endParaRPr lang="en-US" altLang="zh-CN" sz="4000">
              <a:solidFill>
                <a:schemeClr val="accent4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25879"/>
            <a:ext cx="12192000" cy="21335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13434" y="3098737"/>
            <a:ext cx="10924188" cy="30846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6160" y="3236595"/>
            <a:ext cx="2237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关键帧（I-Frame）作为初选图像源</a:t>
            </a:r>
            <a:endParaRPr lang="zh-CN" altLang="en-US" sz="2000" dirty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7634" y="3943319"/>
            <a:ext cx="2199285" cy="13608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100" spc="100">
                <a:solidFill>
                  <a:schemeClr val="tx2"/>
                </a:solidFill>
                <a:latin typeface="思源黑体 CN Normal" panose="020B0400000000000000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动漫视频中，I-Frame 是压缩最少、质量最优的帧，选取它们可避免引入时间压缩伪影。使用 ffmpeg 自动提取全部 I-Frame 构成候选图像池。</a:t>
            </a:r>
            <a:endParaRPr lang="zh-CN" altLang="en-US" dirty="0"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2642" y="3236457"/>
            <a:ext cx="20255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采用ICA指标筛选高信息量图像</a:t>
            </a:r>
            <a:endParaRPr lang="zh-CN" altLang="en-US" sz="2000" dirty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2643" y="3943319"/>
            <a:ext cx="2297158" cy="16148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100" spc="100">
                <a:solidFill>
                  <a:schemeClr val="tx2"/>
                </a:solidFill>
                <a:latin typeface="思源黑体 CN Normal" panose="020B0400000000000000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传统的图像质量评估（IQA）更偏好简洁画面，反而排斥包含丰富细节和 CG 特效的动漫场景。本研究使用 IC9600 网络评估图像复杂度，保留最复杂、最具训练价值的图像。</a:t>
            </a:r>
            <a:endParaRPr lang="zh-CN" altLang="en-US" dirty="0"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47650" y="3236457"/>
            <a:ext cx="20255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构建高质量动漫图像数据集 API</a:t>
            </a:r>
            <a:endParaRPr lang="zh-CN" altLang="en-US" sz="2000" dirty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7650" y="3943319"/>
            <a:ext cx="2208111" cy="18688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100" spc="100">
                <a:solidFill>
                  <a:schemeClr val="tx2"/>
                </a:solidFill>
                <a:latin typeface="思源黑体 CN Normal" panose="020B0400000000000000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从 562 部视频中提取 I-Frame，使用 ICA 评估选出每部得分最高的 10 帧，过滤异常图像后共得 3740 张高质量动漫图像，作为 API 训练集。该数据集信息密度显著高于前人 AVC-Train。</a:t>
            </a:r>
            <a:endParaRPr lang="zh-CN" altLang="en-US" dirty="0"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72658" y="3236457"/>
            <a:ext cx="20255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将图像统一回退至720P分辨率</a:t>
            </a:r>
            <a:endParaRPr lang="zh-CN" altLang="en-US" sz="2000" dirty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72659" y="3943319"/>
            <a:ext cx="2216936" cy="13608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100" spc="100">
                <a:solidFill>
                  <a:schemeClr val="tx2"/>
                </a:solidFill>
                <a:latin typeface="思源黑体 CN Normal" panose="020B0400000000000000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方正公文楷体" panose="02000500000000000000" charset="-122"/>
                <a:ea typeface="方正公文楷体" panose="02000500000000000000" charset="-122"/>
                <a:cs typeface="方正公文楷体" panose="02000500000000000000" charset="-122"/>
                <a:sym typeface="+mn-lt"/>
              </a:rPr>
              <a:t>实际动漫内容常被错误上采样至 1080P，导致线条模糊、信息稀释。回退至原生 720P 有助于增强线稿清晰度与训练稳定性。</a:t>
            </a:r>
            <a:endParaRPr lang="zh-CN" altLang="en-US" dirty="0">
              <a:latin typeface="方正公文楷体" panose="02000500000000000000" charset="-122"/>
              <a:ea typeface="方正公文楷体" panose="02000500000000000000" charset="-122"/>
              <a:cs typeface="方正公文楷体" panose="02000500000000000000" charset="-122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465417" y="3520937"/>
            <a:ext cx="0" cy="2365264"/>
          </a:xfrm>
          <a:prstGeom prst="lin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098631" y="3520937"/>
            <a:ext cx="0" cy="2365264"/>
          </a:xfrm>
          <a:prstGeom prst="lin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731845" y="3520937"/>
            <a:ext cx="0" cy="2365264"/>
          </a:xfrm>
          <a:prstGeom prst="lin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文本框 21"/>
          <p:cNvSpPr txBox="1"/>
          <p:nvPr/>
        </p:nvSpPr>
        <p:spPr>
          <a:xfrm>
            <a:off x="2303399" y="5619054"/>
            <a:ext cx="102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n w="25400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cs typeface="+mn-ea"/>
                <a:sym typeface="+mn-lt"/>
              </a:rPr>
              <a:t>01</a:t>
            </a:r>
            <a:endParaRPr lang="zh-CN" altLang="en-US" sz="2800" dirty="0">
              <a:ln w="25400"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31612" y="5619054"/>
            <a:ext cx="102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n w="25400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cs typeface="+mn-ea"/>
                <a:sym typeface="+mn-lt"/>
              </a:rPr>
              <a:t>02</a:t>
            </a:r>
            <a:endParaRPr lang="zh-CN" altLang="en-US" sz="2800" dirty="0">
              <a:ln w="25400"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9825" y="5619054"/>
            <a:ext cx="102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n w="25400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cs typeface="+mn-ea"/>
                <a:sym typeface="+mn-lt"/>
              </a:rPr>
              <a:t>03</a:t>
            </a:r>
            <a:endParaRPr lang="zh-CN" altLang="en-US" sz="2800" dirty="0">
              <a:ln w="25400"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88038" y="5619054"/>
            <a:ext cx="102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n w="25400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cs typeface="+mn-ea"/>
                <a:sym typeface="+mn-lt"/>
              </a:rPr>
              <a:t>04</a:t>
            </a:r>
            <a:endParaRPr lang="zh-CN" altLang="en-US" sz="2800" dirty="0">
              <a:ln w="25400"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23449" y="300479"/>
            <a:ext cx="76504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Anime Production-Oriented Image SR Dataset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图片 1" descr="7a49853997bcb9eee7f8c1ee2bd56fa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1002665"/>
            <a:ext cx="4914900" cy="2179955"/>
          </a:xfrm>
          <a:prstGeom prst="rect">
            <a:avLst/>
          </a:prstGeom>
        </p:spPr>
      </p:pic>
      <p:pic>
        <p:nvPicPr>
          <p:cNvPr id="7" name="图片 6" descr="59c702c73f836e67284c767ece62a2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35" y="990600"/>
            <a:ext cx="5536565" cy="22053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1123449" y="300479"/>
            <a:ext cx="76504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Anime Production-Oriented Image SR Dataset</a:t>
            </a:r>
            <a:endParaRPr lang="zh-CN" altLang="en-US" dirty="0"/>
          </a:p>
        </p:txBody>
      </p:sp>
      <p:sp>
        <p:nvSpPr>
          <p:cNvPr id="60" name="平行四边形 59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 3" descr="AnimePahe_BanG_Dream_Ave_Mujica_-_09_1080p_SubsPlease_6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3677920"/>
            <a:ext cx="4280535" cy="2407920"/>
          </a:xfrm>
          <a:prstGeom prst="rect">
            <a:avLst/>
          </a:prstGeom>
        </p:spPr>
      </p:pic>
      <p:pic>
        <p:nvPicPr>
          <p:cNvPr id="6" name="图片 5" descr="AnimePahe_BanG_Dream_Ave_Mujica_-_05_1080p_SubsPlease_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080" y="3717925"/>
            <a:ext cx="4209415" cy="2367915"/>
          </a:xfrm>
          <a:prstGeom prst="rect">
            <a:avLst/>
          </a:prstGeom>
        </p:spPr>
      </p:pic>
      <p:pic>
        <p:nvPicPr>
          <p:cNvPr id="7" name="图片 6" descr="AnimePahe_BanG_Dream_Ave_Mujica_-_11_1080p_SubsPlease_4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021080"/>
            <a:ext cx="4280535" cy="2407920"/>
          </a:xfrm>
          <a:prstGeom prst="rect">
            <a:avLst/>
          </a:prstGeom>
        </p:spPr>
      </p:pic>
      <p:pic>
        <p:nvPicPr>
          <p:cNvPr id="8" name="图片 7" descr="AnimePahe_BanG_Dream_Ave_Mujica_-_06_1080p_SubsPlease_1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45" y="1021080"/>
            <a:ext cx="4260850" cy="2397125"/>
          </a:xfrm>
          <a:prstGeom prst="rect">
            <a:avLst/>
          </a:prstGeom>
        </p:spPr>
      </p:pic>
      <p:pic>
        <p:nvPicPr>
          <p:cNvPr id="2" name="图片 1" descr="199e5e7926da004566ce0f14581d30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245" y="2085975"/>
            <a:ext cx="5433695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758246fbaa1aff86221be7266a1ebfb"/>
          <p:cNvPicPr>
            <a:picLocks noChangeAspect="1"/>
          </p:cNvPicPr>
          <p:nvPr/>
        </p:nvPicPr>
        <p:blipFill>
          <a:blip r:embed="rId1"/>
          <a:srcRect l="-1524" t="-468" r="40" b="-109"/>
          <a:stretch>
            <a:fillRect/>
          </a:stretch>
        </p:blipFill>
        <p:spPr>
          <a:xfrm>
            <a:off x="7620" y="3420745"/>
            <a:ext cx="6596380" cy="2731135"/>
          </a:xfrm>
          <a:prstGeom prst="rect">
            <a:avLst/>
          </a:prstGeom>
        </p:spPr>
      </p:pic>
      <p:sp>
        <p:nvSpPr>
          <p:cNvPr id="4" name="矩形: 圆角 3"/>
          <p:cNvSpPr/>
          <p:nvPr>
            <p:custDataLst>
              <p:tags r:id="rId2"/>
            </p:custDataLst>
          </p:nvPr>
        </p:nvSpPr>
        <p:spPr>
          <a:xfrm>
            <a:off x="6918325" y="3701415"/>
            <a:ext cx="4918710" cy="2141220"/>
          </a:xfrm>
          <a:prstGeom prst="roundRect">
            <a:avLst>
              <a:gd name="adj" fmla="val 4313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879715" y="4008120"/>
            <a:ext cx="354076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cs typeface="OPPOSans B" panose="00020600040101010101" pitchFamily="18" charset="-122"/>
              </a:rPr>
              <a:t>扭曲和模糊的手绘线条经常出现在现实世界的动漫图像中</a:t>
            </a:r>
            <a:endParaRPr lang="zh-CN" altLang="en-US" sz="2000" dirty="0">
              <a:solidFill>
                <a:schemeClr val="tx2"/>
              </a:solidFill>
              <a:latin typeface="+mj-ea"/>
              <a:ea typeface="+mj-ea"/>
              <a:cs typeface="OPPOSans B" panose="00020600040101010101" pitchFamily="18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7884795" y="4949825"/>
            <a:ext cx="3693795" cy="433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cs typeface="OPPOSans B" panose="00020600040101010101" pitchFamily="18" charset="-122"/>
              </a:rPr>
              <a:t>真实视频压缩伪影难以由传统 JPEG 模拟</a:t>
            </a:r>
            <a:endParaRPr lang="zh-CN" altLang="en-US" sz="2000" dirty="0">
              <a:solidFill>
                <a:schemeClr val="tx2"/>
              </a:solidFill>
              <a:latin typeface="+mj-ea"/>
              <a:ea typeface="+mj-ea"/>
              <a:cs typeface="OPPOSans B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3449" y="300479"/>
            <a:ext cx="67614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 An Anime Practical Degradation model</a:t>
            </a:r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7066915" y="4189730"/>
            <a:ext cx="617220" cy="3251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zh-CN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7066915" y="5166360"/>
            <a:ext cx="699135" cy="3251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b</a:t>
            </a:r>
            <a:endParaRPr lang="en-US" altLang="zh-CN" sz="32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8" name="图片 7" descr="2d1266c80e95e1cfae264a08757812dd"/>
          <p:cNvPicPr>
            <a:picLocks noChangeAspect="1"/>
          </p:cNvPicPr>
          <p:nvPr/>
        </p:nvPicPr>
        <p:blipFill>
          <a:blip r:embed="rId7"/>
          <a:srcRect b="59343"/>
          <a:stretch>
            <a:fillRect/>
          </a:stretch>
        </p:blipFill>
        <p:spPr>
          <a:xfrm>
            <a:off x="0" y="1118870"/>
            <a:ext cx="12192000" cy="1963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07988" y="6501100"/>
            <a:ext cx="1393295" cy="96550"/>
            <a:chOff x="2431095" y="4093211"/>
            <a:chExt cx="1878527" cy="130175"/>
          </a:xfrm>
          <a:solidFill>
            <a:schemeClr val="tx2"/>
          </a:solidFill>
        </p:grpSpPr>
        <p:sp>
          <p:nvSpPr>
            <p:cNvPr id="9" name="文本框 8"/>
            <p:cNvSpPr txBox="1"/>
            <p:nvPr/>
          </p:nvSpPr>
          <p:spPr>
            <a:xfrm>
              <a:off x="2608409" y="4118186"/>
              <a:ext cx="1701213" cy="88163"/>
            </a:xfrm>
            <a:custGeom>
              <a:avLst/>
              <a:gdLst/>
              <a:ahLst/>
              <a:cxnLst/>
              <a:rect l="l" t="t" r="r" b="b"/>
              <a:pathLst>
                <a:path w="1701213" h="88163">
                  <a:moveTo>
                    <a:pt x="201664" y="10277"/>
                  </a:moveTo>
                  <a:lnTo>
                    <a:pt x="180861" y="56835"/>
                  </a:lnTo>
                  <a:lnTo>
                    <a:pt x="222466" y="56835"/>
                  </a:lnTo>
                  <a:close/>
                  <a:moveTo>
                    <a:pt x="904513" y="8667"/>
                  </a:moveTo>
                  <a:lnTo>
                    <a:pt x="904513" y="79495"/>
                  </a:lnTo>
                  <a:lnTo>
                    <a:pt x="930145" y="79495"/>
                  </a:lnTo>
                  <a:cubicBezTo>
                    <a:pt x="937740" y="79495"/>
                    <a:pt x="944385" y="77989"/>
                    <a:pt x="950081" y="74976"/>
                  </a:cubicBezTo>
                  <a:cubicBezTo>
                    <a:pt x="955777" y="71963"/>
                    <a:pt x="960193" y="67794"/>
                    <a:pt x="963330" y="62469"/>
                  </a:cubicBezTo>
                  <a:cubicBezTo>
                    <a:pt x="966467" y="57145"/>
                    <a:pt x="968035" y="51016"/>
                    <a:pt x="968035" y="44081"/>
                  </a:cubicBezTo>
                  <a:cubicBezTo>
                    <a:pt x="968035" y="37147"/>
                    <a:pt x="966467" y="31018"/>
                    <a:pt x="963330" y="25693"/>
                  </a:cubicBezTo>
                  <a:cubicBezTo>
                    <a:pt x="960193" y="20369"/>
                    <a:pt x="955777" y="16200"/>
                    <a:pt x="950081" y="13187"/>
                  </a:cubicBezTo>
                  <a:cubicBezTo>
                    <a:pt x="944385" y="10174"/>
                    <a:pt x="937740" y="8667"/>
                    <a:pt x="930145" y="8667"/>
                  </a:cubicBezTo>
                  <a:close/>
                  <a:moveTo>
                    <a:pt x="9163" y="8667"/>
                  </a:moveTo>
                  <a:lnTo>
                    <a:pt x="9163" y="79495"/>
                  </a:lnTo>
                  <a:lnTo>
                    <a:pt x="34795" y="79495"/>
                  </a:lnTo>
                  <a:cubicBezTo>
                    <a:pt x="42390" y="79495"/>
                    <a:pt x="49035" y="77989"/>
                    <a:pt x="54731" y="74976"/>
                  </a:cubicBezTo>
                  <a:cubicBezTo>
                    <a:pt x="60427" y="71963"/>
                    <a:pt x="64843" y="67794"/>
                    <a:pt x="67980" y="62469"/>
                  </a:cubicBezTo>
                  <a:cubicBezTo>
                    <a:pt x="71117" y="57145"/>
                    <a:pt x="72685" y="51016"/>
                    <a:pt x="72685" y="44081"/>
                  </a:cubicBezTo>
                  <a:cubicBezTo>
                    <a:pt x="72685" y="37147"/>
                    <a:pt x="71117" y="31018"/>
                    <a:pt x="67980" y="25693"/>
                  </a:cubicBezTo>
                  <a:cubicBezTo>
                    <a:pt x="64843" y="20369"/>
                    <a:pt x="60427" y="16200"/>
                    <a:pt x="54731" y="13187"/>
                  </a:cubicBezTo>
                  <a:cubicBezTo>
                    <a:pt x="49035" y="10174"/>
                    <a:pt x="42390" y="8667"/>
                    <a:pt x="34795" y="8667"/>
                  </a:cubicBezTo>
                  <a:close/>
                  <a:moveTo>
                    <a:pt x="361741" y="8172"/>
                  </a:moveTo>
                  <a:cubicBezTo>
                    <a:pt x="354889" y="8172"/>
                    <a:pt x="348677" y="9720"/>
                    <a:pt x="343105" y="12816"/>
                  </a:cubicBezTo>
                  <a:cubicBezTo>
                    <a:pt x="337533" y="15911"/>
                    <a:pt x="333158" y="20204"/>
                    <a:pt x="329980" y="25693"/>
                  </a:cubicBezTo>
                  <a:cubicBezTo>
                    <a:pt x="326801" y="31183"/>
                    <a:pt x="325212" y="37312"/>
                    <a:pt x="325212" y="44081"/>
                  </a:cubicBezTo>
                  <a:cubicBezTo>
                    <a:pt x="325212" y="50850"/>
                    <a:pt x="326801" y="56980"/>
                    <a:pt x="329980" y="62469"/>
                  </a:cubicBezTo>
                  <a:cubicBezTo>
                    <a:pt x="333158" y="67959"/>
                    <a:pt x="337533" y="72252"/>
                    <a:pt x="343105" y="75347"/>
                  </a:cubicBezTo>
                  <a:cubicBezTo>
                    <a:pt x="348677" y="78443"/>
                    <a:pt x="354889" y="79991"/>
                    <a:pt x="361741" y="79991"/>
                  </a:cubicBezTo>
                  <a:cubicBezTo>
                    <a:pt x="368592" y="79991"/>
                    <a:pt x="374784" y="78443"/>
                    <a:pt x="380314" y="75347"/>
                  </a:cubicBezTo>
                  <a:cubicBezTo>
                    <a:pt x="385845" y="72252"/>
                    <a:pt x="390179" y="67959"/>
                    <a:pt x="393316" y="62469"/>
                  </a:cubicBezTo>
                  <a:cubicBezTo>
                    <a:pt x="396453" y="56980"/>
                    <a:pt x="398021" y="50850"/>
                    <a:pt x="398021" y="44081"/>
                  </a:cubicBezTo>
                  <a:cubicBezTo>
                    <a:pt x="398021" y="37312"/>
                    <a:pt x="396453" y="31183"/>
                    <a:pt x="393316" y="25693"/>
                  </a:cubicBezTo>
                  <a:cubicBezTo>
                    <a:pt x="390179" y="20204"/>
                    <a:pt x="385845" y="15911"/>
                    <a:pt x="380314" y="12816"/>
                  </a:cubicBezTo>
                  <a:cubicBezTo>
                    <a:pt x="374784" y="9720"/>
                    <a:pt x="368592" y="8172"/>
                    <a:pt x="361741" y="8172"/>
                  </a:cubicBezTo>
                  <a:close/>
                  <a:moveTo>
                    <a:pt x="1628775" y="743"/>
                  </a:moveTo>
                  <a:lnTo>
                    <a:pt x="1636329" y="743"/>
                  </a:lnTo>
                  <a:lnTo>
                    <a:pt x="1692174" y="71075"/>
                  </a:lnTo>
                  <a:lnTo>
                    <a:pt x="1692174" y="743"/>
                  </a:lnTo>
                  <a:lnTo>
                    <a:pt x="1701213" y="743"/>
                  </a:lnTo>
                  <a:lnTo>
                    <a:pt x="1701213" y="87420"/>
                  </a:lnTo>
                  <a:lnTo>
                    <a:pt x="1693660" y="87420"/>
                  </a:lnTo>
                  <a:lnTo>
                    <a:pt x="1637938" y="17088"/>
                  </a:lnTo>
                  <a:lnTo>
                    <a:pt x="1637938" y="87420"/>
                  </a:lnTo>
                  <a:lnTo>
                    <a:pt x="1628775" y="87420"/>
                  </a:lnTo>
                  <a:close/>
                  <a:moveTo>
                    <a:pt x="1362075" y="743"/>
                  </a:moveTo>
                  <a:lnTo>
                    <a:pt x="1371238" y="743"/>
                  </a:lnTo>
                  <a:lnTo>
                    <a:pt x="1371238" y="87420"/>
                  </a:lnTo>
                  <a:lnTo>
                    <a:pt x="1362075" y="87420"/>
                  </a:lnTo>
                  <a:close/>
                  <a:moveTo>
                    <a:pt x="1066800" y="743"/>
                  </a:moveTo>
                  <a:lnTo>
                    <a:pt x="1126236" y="743"/>
                  </a:lnTo>
                  <a:lnTo>
                    <a:pt x="1126236" y="8667"/>
                  </a:lnTo>
                  <a:lnTo>
                    <a:pt x="1075963" y="8667"/>
                  </a:lnTo>
                  <a:lnTo>
                    <a:pt x="1075963" y="39500"/>
                  </a:lnTo>
                  <a:lnTo>
                    <a:pt x="1120788" y="39500"/>
                  </a:lnTo>
                  <a:lnTo>
                    <a:pt x="1120788" y="47301"/>
                  </a:lnTo>
                  <a:lnTo>
                    <a:pt x="1075963" y="47301"/>
                  </a:lnTo>
                  <a:lnTo>
                    <a:pt x="1075963" y="79495"/>
                  </a:lnTo>
                  <a:lnTo>
                    <a:pt x="1128094" y="79495"/>
                  </a:lnTo>
                  <a:lnTo>
                    <a:pt x="1128094" y="87420"/>
                  </a:lnTo>
                  <a:lnTo>
                    <a:pt x="1066800" y="87420"/>
                  </a:lnTo>
                  <a:close/>
                  <a:moveTo>
                    <a:pt x="895350" y="743"/>
                  </a:moveTo>
                  <a:lnTo>
                    <a:pt x="930640" y="743"/>
                  </a:lnTo>
                  <a:cubicBezTo>
                    <a:pt x="939803" y="743"/>
                    <a:pt x="947893" y="2579"/>
                    <a:pt x="954910" y="6253"/>
                  </a:cubicBezTo>
                  <a:cubicBezTo>
                    <a:pt x="961927" y="9926"/>
                    <a:pt x="967375" y="15044"/>
                    <a:pt x="971255" y="21607"/>
                  </a:cubicBezTo>
                  <a:cubicBezTo>
                    <a:pt x="975135" y="28170"/>
                    <a:pt x="977075" y="35661"/>
                    <a:pt x="977075" y="44081"/>
                  </a:cubicBezTo>
                  <a:cubicBezTo>
                    <a:pt x="977075" y="52501"/>
                    <a:pt x="975135" y="59993"/>
                    <a:pt x="971255" y="66556"/>
                  </a:cubicBezTo>
                  <a:cubicBezTo>
                    <a:pt x="967375" y="73118"/>
                    <a:pt x="961927" y="78237"/>
                    <a:pt x="954910" y="81910"/>
                  </a:cubicBezTo>
                  <a:cubicBezTo>
                    <a:pt x="947893" y="85584"/>
                    <a:pt x="939803" y="87420"/>
                    <a:pt x="930640" y="87420"/>
                  </a:cubicBezTo>
                  <a:lnTo>
                    <a:pt x="895350" y="87420"/>
                  </a:lnTo>
                  <a:close/>
                  <a:moveTo>
                    <a:pt x="647700" y="743"/>
                  </a:moveTo>
                  <a:lnTo>
                    <a:pt x="707136" y="743"/>
                  </a:lnTo>
                  <a:lnTo>
                    <a:pt x="707136" y="8667"/>
                  </a:lnTo>
                  <a:lnTo>
                    <a:pt x="656863" y="8667"/>
                  </a:lnTo>
                  <a:lnTo>
                    <a:pt x="656863" y="39500"/>
                  </a:lnTo>
                  <a:lnTo>
                    <a:pt x="701688" y="39500"/>
                  </a:lnTo>
                  <a:lnTo>
                    <a:pt x="701688" y="47301"/>
                  </a:lnTo>
                  <a:lnTo>
                    <a:pt x="656863" y="47301"/>
                  </a:lnTo>
                  <a:lnTo>
                    <a:pt x="656863" y="79495"/>
                  </a:lnTo>
                  <a:lnTo>
                    <a:pt x="708994" y="79495"/>
                  </a:lnTo>
                  <a:lnTo>
                    <a:pt x="708994" y="87420"/>
                  </a:lnTo>
                  <a:lnTo>
                    <a:pt x="647700" y="87420"/>
                  </a:lnTo>
                  <a:close/>
                  <a:moveTo>
                    <a:pt x="495300" y="743"/>
                  </a:moveTo>
                  <a:lnTo>
                    <a:pt x="504463" y="743"/>
                  </a:lnTo>
                  <a:lnTo>
                    <a:pt x="504463" y="53121"/>
                  </a:lnTo>
                  <a:lnTo>
                    <a:pt x="555355" y="743"/>
                  </a:lnTo>
                  <a:lnTo>
                    <a:pt x="565880" y="743"/>
                  </a:lnTo>
                  <a:lnTo>
                    <a:pt x="528361" y="39995"/>
                  </a:lnTo>
                  <a:lnTo>
                    <a:pt x="568481" y="87420"/>
                  </a:lnTo>
                  <a:lnTo>
                    <a:pt x="557584" y="87420"/>
                  </a:lnTo>
                  <a:lnTo>
                    <a:pt x="522170" y="46682"/>
                  </a:lnTo>
                  <a:lnTo>
                    <a:pt x="504463" y="64636"/>
                  </a:lnTo>
                  <a:lnTo>
                    <a:pt x="504463" y="87420"/>
                  </a:lnTo>
                  <a:lnTo>
                    <a:pt x="495300" y="87420"/>
                  </a:lnTo>
                  <a:close/>
                  <a:moveTo>
                    <a:pt x="197206" y="743"/>
                  </a:moveTo>
                  <a:lnTo>
                    <a:pt x="206245" y="743"/>
                  </a:lnTo>
                  <a:lnTo>
                    <a:pt x="245869" y="87420"/>
                  </a:lnTo>
                  <a:lnTo>
                    <a:pt x="236211" y="87420"/>
                  </a:lnTo>
                  <a:lnTo>
                    <a:pt x="225809" y="64265"/>
                  </a:lnTo>
                  <a:lnTo>
                    <a:pt x="177518" y="64265"/>
                  </a:lnTo>
                  <a:lnTo>
                    <a:pt x="167116" y="87420"/>
                  </a:lnTo>
                  <a:lnTo>
                    <a:pt x="157582" y="87420"/>
                  </a:lnTo>
                  <a:close/>
                  <a:moveTo>
                    <a:pt x="0" y="743"/>
                  </a:moveTo>
                  <a:lnTo>
                    <a:pt x="35290" y="743"/>
                  </a:lnTo>
                  <a:cubicBezTo>
                    <a:pt x="44453" y="743"/>
                    <a:pt x="52543" y="2579"/>
                    <a:pt x="59560" y="6253"/>
                  </a:cubicBezTo>
                  <a:cubicBezTo>
                    <a:pt x="66577" y="9926"/>
                    <a:pt x="72025" y="15044"/>
                    <a:pt x="75905" y="21607"/>
                  </a:cubicBezTo>
                  <a:cubicBezTo>
                    <a:pt x="79785" y="28170"/>
                    <a:pt x="81725" y="35661"/>
                    <a:pt x="81725" y="44081"/>
                  </a:cubicBezTo>
                  <a:cubicBezTo>
                    <a:pt x="81725" y="52501"/>
                    <a:pt x="79785" y="59993"/>
                    <a:pt x="75905" y="66556"/>
                  </a:cubicBezTo>
                  <a:cubicBezTo>
                    <a:pt x="72025" y="73118"/>
                    <a:pt x="66577" y="78237"/>
                    <a:pt x="59560" y="81910"/>
                  </a:cubicBezTo>
                  <a:cubicBezTo>
                    <a:pt x="52543" y="85584"/>
                    <a:pt x="44453" y="87420"/>
                    <a:pt x="35290" y="87420"/>
                  </a:cubicBezTo>
                  <a:lnTo>
                    <a:pt x="0" y="87420"/>
                  </a:lnTo>
                  <a:close/>
                  <a:moveTo>
                    <a:pt x="1504988" y="0"/>
                  </a:moveTo>
                  <a:cubicBezTo>
                    <a:pt x="1511592" y="0"/>
                    <a:pt x="1517660" y="1052"/>
                    <a:pt x="1523191" y="3157"/>
                  </a:cubicBezTo>
                  <a:cubicBezTo>
                    <a:pt x="1528721" y="5262"/>
                    <a:pt x="1533386" y="8379"/>
                    <a:pt x="1537183" y="12506"/>
                  </a:cubicBezTo>
                  <a:lnTo>
                    <a:pt x="1531487" y="18326"/>
                  </a:lnTo>
                  <a:cubicBezTo>
                    <a:pt x="1524635" y="11557"/>
                    <a:pt x="1515926" y="8172"/>
                    <a:pt x="1505360" y="8172"/>
                  </a:cubicBezTo>
                  <a:cubicBezTo>
                    <a:pt x="1498343" y="8172"/>
                    <a:pt x="1492007" y="9720"/>
                    <a:pt x="1486353" y="12816"/>
                  </a:cubicBezTo>
                  <a:cubicBezTo>
                    <a:pt x="1480698" y="15911"/>
                    <a:pt x="1476261" y="20204"/>
                    <a:pt x="1473042" y="25693"/>
                  </a:cubicBezTo>
                  <a:cubicBezTo>
                    <a:pt x="1469822" y="31183"/>
                    <a:pt x="1468212" y="37312"/>
                    <a:pt x="1468212" y="44081"/>
                  </a:cubicBezTo>
                  <a:cubicBezTo>
                    <a:pt x="1468212" y="50850"/>
                    <a:pt x="1469822" y="56959"/>
                    <a:pt x="1473042" y="62407"/>
                  </a:cubicBezTo>
                  <a:cubicBezTo>
                    <a:pt x="1476261" y="67856"/>
                    <a:pt x="1480677" y="72148"/>
                    <a:pt x="1486291" y="75285"/>
                  </a:cubicBezTo>
                  <a:cubicBezTo>
                    <a:pt x="1491904" y="78422"/>
                    <a:pt x="1498219" y="79991"/>
                    <a:pt x="1505236" y="79991"/>
                  </a:cubicBezTo>
                  <a:cubicBezTo>
                    <a:pt x="1514152" y="79991"/>
                    <a:pt x="1521705" y="77762"/>
                    <a:pt x="1527896" y="73304"/>
                  </a:cubicBezTo>
                  <a:lnTo>
                    <a:pt x="1527896" y="44081"/>
                  </a:lnTo>
                  <a:lnTo>
                    <a:pt x="1536688" y="44081"/>
                  </a:lnTo>
                  <a:lnTo>
                    <a:pt x="1536688" y="77143"/>
                  </a:lnTo>
                  <a:cubicBezTo>
                    <a:pt x="1532643" y="80692"/>
                    <a:pt x="1527855" y="83417"/>
                    <a:pt x="1522324" y="85315"/>
                  </a:cubicBezTo>
                  <a:cubicBezTo>
                    <a:pt x="1516793" y="87214"/>
                    <a:pt x="1510973" y="88163"/>
                    <a:pt x="1504865" y="88163"/>
                  </a:cubicBezTo>
                  <a:cubicBezTo>
                    <a:pt x="1496197" y="88163"/>
                    <a:pt x="1488396" y="86265"/>
                    <a:pt x="1481462" y="82467"/>
                  </a:cubicBezTo>
                  <a:cubicBezTo>
                    <a:pt x="1474528" y="78670"/>
                    <a:pt x="1469079" y="73407"/>
                    <a:pt x="1465117" y="66679"/>
                  </a:cubicBezTo>
                  <a:cubicBezTo>
                    <a:pt x="1461154" y="59952"/>
                    <a:pt x="1459173" y="52419"/>
                    <a:pt x="1459173" y="44081"/>
                  </a:cubicBezTo>
                  <a:cubicBezTo>
                    <a:pt x="1459173" y="35744"/>
                    <a:pt x="1461154" y="28211"/>
                    <a:pt x="1465117" y="21483"/>
                  </a:cubicBezTo>
                  <a:cubicBezTo>
                    <a:pt x="1469079" y="14755"/>
                    <a:pt x="1474528" y="9493"/>
                    <a:pt x="1481462" y="5696"/>
                  </a:cubicBezTo>
                  <a:cubicBezTo>
                    <a:pt x="1488396" y="1898"/>
                    <a:pt x="1496238" y="0"/>
                    <a:pt x="1504988" y="0"/>
                  </a:cubicBezTo>
                  <a:close/>
                  <a:moveTo>
                    <a:pt x="1244956" y="0"/>
                  </a:moveTo>
                  <a:cubicBezTo>
                    <a:pt x="1249909" y="0"/>
                    <a:pt x="1254759" y="681"/>
                    <a:pt x="1259505" y="2043"/>
                  </a:cubicBezTo>
                  <a:cubicBezTo>
                    <a:pt x="1264252" y="3405"/>
                    <a:pt x="1268359" y="5283"/>
                    <a:pt x="1271826" y="7677"/>
                  </a:cubicBezTo>
                  <a:lnTo>
                    <a:pt x="1268730" y="14983"/>
                  </a:lnTo>
                  <a:cubicBezTo>
                    <a:pt x="1265098" y="12589"/>
                    <a:pt x="1261218" y="10793"/>
                    <a:pt x="1257091" y="9596"/>
                  </a:cubicBezTo>
                  <a:cubicBezTo>
                    <a:pt x="1252963" y="8399"/>
                    <a:pt x="1248918" y="7801"/>
                    <a:pt x="1244956" y="7801"/>
                  </a:cubicBezTo>
                  <a:cubicBezTo>
                    <a:pt x="1237361" y="7801"/>
                    <a:pt x="1231645" y="9266"/>
                    <a:pt x="1227806" y="12196"/>
                  </a:cubicBezTo>
                  <a:cubicBezTo>
                    <a:pt x="1223968" y="15127"/>
                    <a:pt x="1222048" y="18904"/>
                    <a:pt x="1222048" y="23526"/>
                  </a:cubicBezTo>
                  <a:cubicBezTo>
                    <a:pt x="1222048" y="26994"/>
                    <a:pt x="1223101" y="29780"/>
                    <a:pt x="1225206" y="31885"/>
                  </a:cubicBezTo>
                  <a:cubicBezTo>
                    <a:pt x="1227311" y="33990"/>
                    <a:pt x="1229952" y="35599"/>
                    <a:pt x="1233131" y="36714"/>
                  </a:cubicBezTo>
                  <a:cubicBezTo>
                    <a:pt x="1236309" y="37828"/>
                    <a:pt x="1240581" y="39046"/>
                    <a:pt x="1245947" y="40367"/>
                  </a:cubicBezTo>
                  <a:cubicBezTo>
                    <a:pt x="1252303" y="41935"/>
                    <a:pt x="1257442" y="43483"/>
                    <a:pt x="1261363" y="45010"/>
                  </a:cubicBezTo>
                  <a:cubicBezTo>
                    <a:pt x="1265284" y="46537"/>
                    <a:pt x="1268607" y="48849"/>
                    <a:pt x="1271331" y="51944"/>
                  </a:cubicBezTo>
                  <a:cubicBezTo>
                    <a:pt x="1274055" y="55040"/>
                    <a:pt x="1275417" y="59229"/>
                    <a:pt x="1275417" y="64513"/>
                  </a:cubicBezTo>
                  <a:cubicBezTo>
                    <a:pt x="1275417" y="68888"/>
                    <a:pt x="1274241" y="72871"/>
                    <a:pt x="1271888" y="76462"/>
                  </a:cubicBezTo>
                  <a:cubicBezTo>
                    <a:pt x="1269535" y="80053"/>
                    <a:pt x="1265924" y="82901"/>
                    <a:pt x="1261053" y="85006"/>
                  </a:cubicBezTo>
                  <a:cubicBezTo>
                    <a:pt x="1256183" y="87111"/>
                    <a:pt x="1250198" y="88163"/>
                    <a:pt x="1243099" y="88163"/>
                  </a:cubicBezTo>
                  <a:cubicBezTo>
                    <a:pt x="1236660" y="88163"/>
                    <a:pt x="1230489" y="87131"/>
                    <a:pt x="1224587" y="85068"/>
                  </a:cubicBezTo>
                  <a:cubicBezTo>
                    <a:pt x="1218684" y="83004"/>
                    <a:pt x="1214124" y="80280"/>
                    <a:pt x="1210904" y="76895"/>
                  </a:cubicBezTo>
                  <a:lnTo>
                    <a:pt x="1214495" y="69837"/>
                  </a:lnTo>
                  <a:cubicBezTo>
                    <a:pt x="1217632" y="72974"/>
                    <a:pt x="1221801" y="75512"/>
                    <a:pt x="1227001" y="77452"/>
                  </a:cubicBezTo>
                  <a:cubicBezTo>
                    <a:pt x="1232202" y="79392"/>
                    <a:pt x="1237568" y="80362"/>
                    <a:pt x="1243099" y="80362"/>
                  </a:cubicBezTo>
                  <a:cubicBezTo>
                    <a:pt x="1250858" y="80362"/>
                    <a:pt x="1256678" y="78938"/>
                    <a:pt x="1260558" y="76090"/>
                  </a:cubicBezTo>
                  <a:cubicBezTo>
                    <a:pt x="1264438" y="73242"/>
                    <a:pt x="1266378" y="69548"/>
                    <a:pt x="1266378" y="65008"/>
                  </a:cubicBezTo>
                  <a:cubicBezTo>
                    <a:pt x="1266378" y="61541"/>
                    <a:pt x="1265325" y="58775"/>
                    <a:pt x="1263220" y="56712"/>
                  </a:cubicBezTo>
                  <a:cubicBezTo>
                    <a:pt x="1261115" y="54648"/>
                    <a:pt x="1258535" y="53059"/>
                    <a:pt x="1255481" y="51944"/>
                  </a:cubicBezTo>
                  <a:cubicBezTo>
                    <a:pt x="1252427" y="50830"/>
                    <a:pt x="1248175" y="49612"/>
                    <a:pt x="1242727" y="48291"/>
                  </a:cubicBezTo>
                  <a:cubicBezTo>
                    <a:pt x="1236206" y="46640"/>
                    <a:pt x="1231005" y="45051"/>
                    <a:pt x="1227125" y="43524"/>
                  </a:cubicBezTo>
                  <a:cubicBezTo>
                    <a:pt x="1223245" y="41997"/>
                    <a:pt x="1219923" y="39665"/>
                    <a:pt x="1217157" y="36528"/>
                  </a:cubicBezTo>
                  <a:cubicBezTo>
                    <a:pt x="1214392" y="33391"/>
                    <a:pt x="1213009" y="29140"/>
                    <a:pt x="1213009" y="23774"/>
                  </a:cubicBezTo>
                  <a:cubicBezTo>
                    <a:pt x="1213009" y="19399"/>
                    <a:pt x="1214165" y="15416"/>
                    <a:pt x="1216476" y="11825"/>
                  </a:cubicBezTo>
                  <a:cubicBezTo>
                    <a:pt x="1218787" y="8234"/>
                    <a:pt x="1222337" y="5365"/>
                    <a:pt x="1227125" y="3219"/>
                  </a:cubicBezTo>
                  <a:cubicBezTo>
                    <a:pt x="1231913" y="1073"/>
                    <a:pt x="1237857" y="0"/>
                    <a:pt x="1244956" y="0"/>
                  </a:cubicBezTo>
                  <a:close/>
                  <a:moveTo>
                    <a:pt x="361741" y="0"/>
                  </a:moveTo>
                  <a:cubicBezTo>
                    <a:pt x="370326" y="0"/>
                    <a:pt x="378065" y="1898"/>
                    <a:pt x="384958" y="5696"/>
                  </a:cubicBezTo>
                  <a:cubicBezTo>
                    <a:pt x="391851" y="9493"/>
                    <a:pt x="397278" y="14755"/>
                    <a:pt x="401241" y="21483"/>
                  </a:cubicBezTo>
                  <a:cubicBezTo>
                    <a:pt x="405203" y="28211"/>
                    <a:pt x="407184" y="35744"/>
                    <a:pt x="407184" y="44081"/>
                  </a:cubicBezTo>
                  <a:cubicBezTo>
                    <a:pt x="407184" y="52419"/>
                    <a:pt x="405203" y="59952"/>
                    <a:pt x="401241" y="66679"/>
                  </a:cubicBezTo>
                  <a:cubicBezTo>
                    <a:pt x="397278" y="73407"/>
                    <a:pt x="391851" y="78670"/>
                    <a:pt x="384958" y="82467"/>
                  </a:cubicBezTo>
                  <a:cubicBezTo>
                    <a:pt x="378065" y="86265"/>
                    <a:pt x="370326" y="88163"/>
                    <a:pt x="361741" y="88163"/>
                  </a:cubicBezTo>
                  <a:cubicBezTo>
                    <a:pt x="353155" y="88163"/>
                    <a:pt x="345375" y="86244"/>
                    <a:pt x="338400" y="82405"/>
                  </a:cubicBezTo>
                  <a:cubicBezTo>
                    <a:pt x="331424" y="78567"/>
                    <a:pt x="325976" y="73304"/>
                    <a:pt x="322055" y="66618"/>
                  </a:cubicBezTo>
                  <a:cubicBezTo>
                    <a:pt x="318134" y="59931"/>
                    <a:pt x="316173" y="52419"/>
                    <a:pt x="316173" y="44081"/>
                  </a:cubicBezTo>
                  <a:cubicBezTo>
                    <a:pt x="316173" y="35744"/>
                    <a:pt x="318134" y="28232"/>
                    <a:pt x="322055" y="21545"/>
                  </a:cubicBezTo>
                  <a:cubicBezTo>
                    <a:pt x="325976" y="14859"/>
                    <a:pt x="331424" y="9596"/>
                    <a:pt x="338400" y="5758"/>
                  </a:cubicBezTo>
                  <a:cubicBezTo>
                    <a:pt x="345375" y="1919"/>
                    <a:pt x="353155" y="0"/>
                    <a:pt x="3617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000" spc="500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31095" y="4093211"/>
              <a:ext cx="32604" cy="130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3449" y="300479"/>
            <a:ext cx="6583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An Anime Practical Degradation model</a:t>
            </a:r>
            <a:endParaRPr lang="zh-CN" altLang="en-US" dirty="0">
              <a:solidFill>
                <a:schemeClr val="tx2"/>
              </a:solidFill>
              <a:effectLst>
                <a:outerShdw blurRad="127000" dist="38100" dir="2700000" algn="tl" rotWithShape="0">
                  <a:schemeClr val="tx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图片 23" descr="3cce7b14f33282a8f0390556f906a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1921510"/>
            <a:ext cx="5257800" cy="21355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32435" y="4532630"/>
            <a:ext cx="5663565" cy="1577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5345" y="4322445"/>
            <a:ext cx="2600325" cy="492760"/>
          </a:xfrm>
          <a:custGeom>
            <a:avLst/>
            <a:gdLst>
              <a:gd name="connsiteX0" fmla="*/ 0 w 1526026"/>
              <a:gd name="connsiteY0" fmla="*/ 0 h 492443"/>
              <a:gd name="connsiteX1" fmla="*/ 1526026 w 1526026"/>
              <a:gd name="connsiteY1" fmla="*/ 0 h 492443"/>
              <a:gd name="connsiteX2" fmla="*/ 1526026 w 1526026"/>
              <a:gd name="connsiteY2" fmla="*/ 492443 h 492443"/>
              <a:gd name="connsiteX3" fmla="*/ 0 w 1526026"/>
              <a:gd name="connsiteY3" fmla="*/ 492443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026" h="492443">
                <a:moveTo>
                  <a:pt x="0" y="0"/>
                </a:moveTo>
                <a:lnTo>
                  <a:pt x="1526026" y="0"/>
                </a:lnTo>
                <a:lnTo>
                  <a:pt x="1526026" y="492443"/>
                </a:lnTo>
                <a:lnTo>
                  <a:pt x="0" y="4924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视频压缩的预测机制</a:t>
            </a:r>
            <a:endParaRPr lang="zh-CN" altLang="en-US" sz="20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586220" y="1285875"/>
            <a:ext cx="5306695" cy="490410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04660" y="1066165"/>
            <a:ext cx="2001520" cy="448945"/>
          </a:xfrm>
          <a:custGeom>
            <a:avLst/>
            <a:gdLst>
              <a:gd name="connsiteX0" fmla="*/ 0 w 2145644"/>
              <a:gd name="connsiteY0" fmla="*/ 0 h 492443"/>
              <a:gd name="connsiteX1" fmla="*/ 2145644 w 2145644"/>
              <a:gd name="connsiteY1" fmla="*/ 0 h 492443"/>
              <a:gd name="connsiteX2" fmla="*/ 2145644 w 2145644"/>
              <a:gd name="connsiteY2" fmla="*/ 492443 h 492443"/>
              <a:gd name="connsiteX3" fmla="*/ 0 w 2145644"/>
              <a:gd name="connsiteY3" fmla="*/ 492443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644" h="492443">
                <a:moveTo>
                  <a:pt x="0" y="0"/>
                </a:moveTo>
                <a:lnTo>
                  <a:pt x="2145644" y="0"/>
                </a:lnTo>
                <a:lnTo>
                  <a:pt x="2145644" y="492443"/>
                </a:lnTo>
                <a:lnTo>
                  <a:pt x="0" y="4924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2"/>
                </a:solidFill>
              </a:rPr>
              <a:t>本文提出的做法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2785" y="4755515"/>
            <a:ext cx="5095875" cy="1229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latin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200" dirty="0">
                <a:latin typeface="思源黑体 CN Normal" panose="020B0400000000000000" pitchFamily="34" charset="-122"/>
              </a:rPr>
              <a:t>空间预测（Intra-Prediction）：寻找当前帧内相似区域进行预测；</a:t>
            </a:r>
            <a:endParaRPr lang="zh-CN" altLang="en-US" sz="1200" dirty="0">
              <a:latin typeface="思源黑体 CN Normal" panose="020B0400000000000000" pitchFamily="34" charset="-122"/>
            </a:endParaRPr>
          </a:p>
          <a:p>
            <a:r>
              <a:rPr lang="zh-CN" altLang="en-US" sz="1200" dirty="0">
                <a:latin typeface="思源黑体 CN Normal" panose="020B0400000000000000" pitchFamily="34" charset="-122"/>
              </a:rPr>
              <a:t>时间预测（Inter-Prediction）：参考其他帧内容进行预测压缩；</a:t>
            </a:r>
            <a:endParaRPr lang="zh-CN" altLang="en-US" sz="1200" dirty="0">
              <a:latin typeface="思源黑体 CN Normal" panose="020B0400000000000000" pitchFamily="34" charset="-122"/>
            </a:endParaRPr>
          </a:p>
          <a:p>
            <a:r>
              <a:rPr lang="zh-CN" altLang="en-US" sz="1200" dirty="0">
                <a:latin typeface="思源黑体 CN Normal" panose="020B0400000000000000" pitchFamily="34" charset="-122"/>
              </a:rPr>
              <a:t>伪影来源：预测偏差导致的残差失配，特别影响细线条区域。</a:t>
            </a:r>
            <a:endParaRPr lang="zh-CN" altLang="en-US" sz="1200" dirty="0">
              <a:latin typeface="思源黑体 CN Normal" panose="020B04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14185" y="1515110"/>
            <a:ext cx="4772025" cy="44596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latin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>
                <a:latin typeface="思源黑体 CN Normal" panose="020B0400000000000000" pitchFamily="34" charset="-122"/>
              </a:rPr>
              <a:t>使用 WebP、H.264 等支持 intra-prediction 的视频压缩标准；</a:t>
            </a:r>
            <a:endParaRPr lang="zh-CN" altLang="en-US" sz="1600" dirty="0">
              <a:latin typeface="思源黑体 CN Normal" panose="020B0400000000000000" pitchFamily="34" charset="-122"/>
            </a:endParaRPr>
          </a:p>
          <a:p>
            <a:r>
              <a:rPr lang="zh-CN" altLang="en-US" sz="1600" dirty="0">
                <a:latin typeface="思源黑体 CN Normal" panose="020B0400000000000000" pitchFamily="34" charset="-122"/>
              </a:rPr>
              <a:t>仅对单帧图像进行压缩，即“伪装成视频压缩”，但避免使用真实序列帧；</a:t>
            </a:r>
            <a:endParaRPr lang="zh-CN" altLang="en-US" sz="1600" dirty="0">
              <a:latin typeface="思源黑体 CN Normal" panose="020B0400000000000000" pitchFamily="34" charset="-122"/>
            </a:endParaRPr>
          </a:p>
          <a:p>
            <a:r>
              <a:rPr lang="zh-CN" altLang="en-US" sz="1600" dirty="0">
                <a:latin typeface="思源黑体 CN Normal" panose="020B0400000000000000" pitchFamily="34" charset="-122"/>
              </a:rPr>
              <a:t>与 VCISR 需多帧压缩相比，本方法只需单帧，工程上更简单、更灵活；</a:t>
            </a:r>
            <a:endParaRPr lang="zh-CN" altLang="en-US" sz="1600" dirty="0">
              <a:latin typeface="思源黑体 CN Normal" panose="020B0400000000000000" pitchFamily="34" charset="-122"/>
            </a:endParaRPr>
          </a:p>
          <a:p>
            <a:r>
              <a:rPr lang="zh-CN" altLang="en-US" sz="1600" dirty="0">
                <a:latin typeface="思源黑体 CN Normal" panose="020B0400000000000000" pitchFamily="34" charset="-122"/>
              </a:rPr>
              <a:t>实验表明，其生成的伪影与真实视频压缩中的类似（如图 Fig.7 所示）；</a:t>
            </a:r>
            <a:endParaRPr lang="zh-CN" altLang="en-US" sz="1600" dirty="0">
              <a:latin typeface="思源黑体 CN Normal" panose="020B0400000000000000" pitchFamily="34" charset="-122"/>
            </a:endParaRPr>
          </a:p>
          <a:p>
            <a:r>
              <a:rPr lang="zh-CN" altLang="en-US" sz="1600" dirty="0">
                <a:latin typeface="思源黑体 CN Normal" panose="020B0400000000000000" pitchFamily="34" charset="-122"/>
              </a:rPr>
              <a:t>用这些压缩图像训练超分网络，使其具备还原真实视频压缩图像的能力。</a:t>
            </a:r>
            <a:endParaRPr lang="zh-CN" altLang="en-US" sz="1600" dirty="0">
              <a:latin typeface="思源黑体 CN Normal" panose="020B04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84190" y="5871210"/>
            <a:ext cx="155575" cy="927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538585" y="5746750"/>
            <a:ext cx="238760" cy="3213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2284" y="1285682"/>
            <a:ext cx="490728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rgbClr val="205F78"/>
                </a:solidFill>
                <a:effectLst>
                  <a:outerShdw blurRad="127000" dist="38100" dir="2700000" algn="tl" rotWithShape="0">
                    <a:srgbClr val="1A4F78">
                      <a:alpha val="40000"/>
                    </a:srgb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Prediction-Oriented Compression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3449" y="300479"/>
            <a:ext cx="67614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 An Anime Practical Degradation model</a:t>
            </a:r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图片 7" descr="2d1266c80e95e1cfae264a08757812dd"/>
          <p:cNvPicPr>
            <a:picLocks noChangeAspect="1"/>
          </p:cNvPicPr>
          <p:nvPr/>
        </p:nvPicPr>
        <p:blipFill>
          <a:blip r:embed="rId1"/>
          <a:srcRect b="59343"/>
          <a:stretch>
            <a:fillRect/>
          </a:stretch>
        </p:blipFill>
        <p:spPr>
          <a:xfrm>
            <a:off x="0" y="1118870"/>
            <a:ext cx="12192000" cy="196342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64160" y="3663950"/>
          <a:ext cx="7291705" cy="23787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52040"/>
                <a:gridCol w="2413000"/>
                <a:gridCol w="2526665"/>
              </a:tblGrid>
              <a:tr h="540385">
                <a:tc>
                  <a:txBody>
                    <a:bodyPr/>
                    <a:p>
                      <a:r>
                        <a:rPr lang="zh-CN" altLang="en-US" sz="1800"/>
                        <a:t>模块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zh-CN" altLang="en-US" sz="1800"/>
                        <a:t>特点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zh-CN" altLang="en-US" sz="1800"/>
                        <a:t>作用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957580">
                <a:tc>
                  <a:txBody>
                    <a:bodyPr/>
                    <a:p>
                      <a:r>
                        <a:rPr lang="en-US" altLang="zh-CN" sz="1800"/>
                        <a:t>Prediction-Oriented Compression</a:t>
                      </a:r>
                      <a:endParaRPr lang="en-US" altLang="zh-CN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zh-CN" altLang="en-US" sz="1800"/>
                        <a:t>使用单帧模拟视频压缩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zh-CN" altLang="en-US" sz="1800"/>
                        <a:t>保留真实压缩伪影，特别是线条错位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880745">
                <a:tc>
                  <a:txBody>
                    <a:bodyPr/>
                    <a:p>
                      <a:r>
                        <a:rPr lang="en-US" altLang="zh-CN" sz="1800"/>
                        <a:t>Shuffled Resize</a:t>
                      </a:r>
                      <a:endParaRPr lang="en-US" altLang="zh-CN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800"/>
                        <a:t>resize </a:t>
                      </a:r>
                      <a:r>
                        <a:rPr lang="zh-CN" altLang="en-US" sz="1800"/>
                        <a:t>操作随机插入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zh-CN" altLang="en-US" sz="1800"/>
                        <a:t>模拟现实图像缩放噪声，提升鲁棒性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图片 1" descr="img_h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1673860"/>
            <a:ext cx="1408430" cy="1408430"/>
          </a:xfrm>
          <a:prstGeom prst="rect">
            <a:avLst/>
          </a:prstGeom>
        </p:spPr>
      </p:pic>
      <p:pic>
        <p:nvPicPr>
          <p:cNvPr id="4" name="图片 3" descr="img_l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085" y="2200910"/>
            <a:ext cx="609600" cy="609600"/>
          </a:xfrm>
          <a:prstGeom prst="rect">
            <a:avLst/>
          </a:prstGeom>
        </p:spPr>
      </p:pic>
      <p:pic>
        <p:nvPicPr>
          <p:cNvPr id="9" name="图片 8" descr="AnimePahe_BanG_Dream_Ave_Mujica_-_01_1080p_SubsPlease_4_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795" y="3608070"/>
            <a:ext cx="4327525" cy="2434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23449" y="300479"/>
            <a:ext cx="4450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ln w="12700">
                  <a:noFill/>
                </a:ln>
                <a:solidFill>
                  <a:schemeClr val="tx2"/>
                </a:solidFill>
                <a:effectLst>
                  <a:outerShdw blurRad="127000" dist="38100" dir="2700000" algn="tl" rotWithShape="0">
                    <a:schemeClr val="tx2">
                      <a:alpha val="40000"/>
                    </a:schemeClr>
                  </a:outerShdw>
                </a:effectLst>
                <a:latin typeface="+mj-ea"/>
                <a:ea typeface="+mj-ea"/>
                <a:cs typeface="阿里巴巴普惠体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增强手绘线条的针对性处理</a:t>
            </a:r>
            <a:endParaRPr lang="zh-CN" altLang="en-US" dirty="0"/>
          </a:p>
        </p:txBody>
      </p:sp>
      <p:sp>
        <p:nvSpPr>
          <p:cNvPr id="13" name="平行四边形 12"/>
          <p:cNvSpPr/>
          <p:nvPr/>
        </p:nvSpPr>
        <p:spPr>
          <a:xfrm>
            <a:off x="0" y="350754"/>
            <a:ext cx="1026160" cy="421421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5208" cap="flat">
            <a:noFill/>
            <a:prstDash val="solid"/>
            <a:miter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  03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47335" y="387985"/>
            <a:ext cx="6303010" cy="6085205"/>
            <a:chOff x="8421" y="410"/>
            <a:chExt cx="9926" cy="958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1" y="410"/>
              <a:ext cx="6827" cy="4311"/>
            </a:xfrm>
            <a:prstGeom prst="rect">
              <a:avLst/>
            </a:prstGeom>
            <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0"/>
              </a:gradFill>
            </a:ln>
          </p:spPr>
        </p:pic>
        <p:grpSp>
          <p:nvGrpSpPr>
            <p:cNvPr id="14" name="组合 13"/>
            <p:cNvGrpSpPr/>
            <p:nvPr/>
          </p:nvGrpSpPr>
          <p:grpSpPr>
            <a:xfrm>
              <a:off x="8421" y="4839"/>
              <a:ext cx="9926" cy="5154"/>
              <a:chOff x="1246" y="4665"/>
              <a:chExt cx="9926" cy="515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46" y="4665"/>
                <a:ext cx="9926" cy="5096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505" y="5697"/>
                <a:ext cx="9383" cy="4123"/>
              </a:xfrm>
              <a:prstGeom prst="rect">
                <a:avLst/>
              </a:prstGeom>
            </p:spPr>
            <p:txBody>
              <a:bodyPr>
                <a:noAutofit/>
              </a:bodyPr>
              <a:p>
                <a:pPr marL="342900" lvl="1" indent="-342900" algn="l" fontAlgn="auto">
                  <a:lnSpc>
                    <a:spcPct val="120000"/>
                  </a:lnSpc>
                  <a:spcAft>
                    <a:spcPct val="0"/>
                  </a:spcAft>
                  <a:buFont typeface="+mj-ea"/>
                  <a:buAutoNum type="circleNumDbPlain"/>
                </a:pPr>
                <a:r>
                  <a:rPr lang="zh-CN" altLang="en-US" b="1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过度锐化</a:t>
                </a:r>
                <a:r>
                  <a:rPr lang="en-US" altLang="zh-CN" b="1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GT</a:t>
                </a:r>
                <a:r>
                  <a:rPr lang="zh-CN" altLang="en-US" b="1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图像：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通过多次反锐化掩模突出线条边缘。</a:t>
                </a:r>
                <a:endParaRPr lang="zh-CN" altLang="en-US" b="0" i="0">
                  <a:solidFill>
                    <a:schemeClr val="bg1"/>
                  </a:solidFill>
                  <a:latin typeface="方正公文楷体" panose="02000500000000000000" charset="-122"/>
                  <a:ea typeface="方正公文楷体" panose="02000500000000000000" charset="-122"/>
                  <a:cs typeface="方正公文楷体" panose="02000500000000000000" charset="-122"/>
                </a:endParaRPr>
              </a:p>
              <a:p>
                <a:pPr marL="342900" lvl="1" indent="-342900" algn="l" fontAlgn="auto">
                  <a:lnSpc>
                    <a:spcPct val="120000"/>
                  </a:lnSpc>
                  <a:spcAft>
                    <a:spcPct val="0"/>
                  </a:spcAft>
                  <a:buFont typeface="+mj-ea"/>
                  <a:buAutoNum type="circleNumDbPlain"/>
                </a:pPr>
                <a:r>
                  <a:rPr lang="zh-CN" altLang="en-US" b="1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线条提取：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使用</a:t>
                </a:r>
                <a:r>
                  <a:rPr lang="en-US" altLang="zh-CN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XDoG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算法提取线条。</a:t>
                </a:r>
                <a:endParaRPr lang="zh-CN" altLang="en-US" b="0" i="0">
                  <a:solidFill>
                    <a:schemeClr val="bg1"/>
                  </a:solidFill>
                  <a:latin typeface="方正公文楷体" panose="02000500000000000000" charset="-122"/>
                  <a:ea typeface="方正公文楷体" panose="02000500000000000000" charset="-122"/>
                  <a:cs typeface="方正公文楷体" panose="02000500000000000000" charset="-122"/>
                </a:endParaRPr>
              </a:p>
              <a:p>
                <a:pPr marL="342900" lvl="1" indent="-342900" algn="l" fontAlgn="auto">
                  <a:lnSpc>
                    <a:spcPct val="120000"/>
                  </a:lnSpc>
                  <a:spcAft>
                    <a:spcPts val="200"/>
                  </a:spcAft>
                  <a:buFont typeface="+mj-ea"/>
                  <a:buAutoNum type="circleNumDbPlain"/>
                </a:pPr>
                <a:r>
                  <a:rPr lang="zh-CN" altLang="en-US" b="1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后处理：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异常值过滤：移除孤立噪声点（如连通区域</a:t>
                </a:r>
                <a:r>
                  <a:rPr lang="en-US" altLang="zh-CN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&lt;32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像素）；被动膨胀：仅对周围有</a:t>
                </a:r>
                <a:r>
                  <a:rPr lang="en-US" altLang="zh-CN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3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个以上白像素的黑像素进行填充，保留线条连贯性。</a:t>
                </a:r>
                <a:endParaRPr lang="zh-CN" altLang="en-US" b="0" i="0">
                  <a:solidFill>
                    <a:schemeClr val="bg1"/>
                  </a:solidFill>
                  <a:latin typeface="方正公文楷体" panose="02000500000000000000" charset="-122"/>
                  <a:ea typeface="方正公文楷体" panose="02000500000000000000" charset="-122"/>
                  <a:cs typeface="方正公文楷体" panose="02000500000000000000" charset="-122"/>
                </a:endParaRPr>
              </a:p>
              <a:p>
                <a:pPr marL="342900" lvl="1" indent="-342900" algn="l" fontAlgn="auto">
                  <a:lnSpc>
                    <a:spcPct val="120000"/>
                  </a:lnSpc>
                  <a:spcAft>
                    <a:spcPct val="0"/>
                  </a:spcAft>
                  <a:buFont typeface="+mj-ea"/>
                  <a:buAutoNum type="circleNumDbPlain"/>
                </a:pPr>
                <a:r>
                  <a:rPr lang="zh-CN" altLang="en-US" b="1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融合：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将增强后的线条与原始</a:t>
                </a:r>
                <a:r>
                  <a:rPr lang="en-US" altLang="zh-CN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GT</a:t>
                </a:r>
                <a:r>
                  <a:rPr lang="zh-CN" altLang="en-US" b="0" i="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</a:rPr>
                  <a:t>融合，生成伪真值用于训练。</a:t>
                </a:r>
                <a:endParaRPr lang="zh-CN" altLang="en-US" b="0" i="0">
                  <a:solidFill>
                    <a:schemeClr val="bg1"/>
                  </a:solidFill>
                  <a:latin typeface="方正公文楷体" panose="02000500000000000000" charset="-122"/>
                  <a:ea typeface="方正公文楷体" panose="02000500000000000000" charset="-122"/>
                  <a:cs typeface="方正公文楷体" panose="02000500000000000000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428" y="4926"/>
                <a:ext cx="5537" cy="5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ctr" fontAlgn="auto">
                  <a:lnSpc>
                    <a:spcPts val="1800"/>
                  </a:lnSpc>
                  <a:spcAft>
                    <a:spcPts val="200"/>
                  </a:spcAft>
                  <a:buFont typeface="Arial" panose="020B0604020202020204"/>
                  <a:buNone/>
                </a:pPr>
                <a:r>
                  <a:rPr lang="zh-CN" altLang="en-US" sz="200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  <a:sym typeface="+mn-ea"/>
                  </a:rPr>
                  <a:t>伪真值（</a:t>
                </a:r>
                <a:r>
                  <a:rPr lang="en-US" altLang="zh-CN" sz="200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  <a:sym typeface="+mn-ea"/>
                  </a:rPr>
                  <a:t>Pseudo-GT</a:t>
                </a:r>
                <a:r>
                  <a:rPr lang="zh-CN" altLang="en-US" sz="2000">
                    <a:solidFill>
                      <a:schemeClr val="bg1"/>
                    </a:solidFill>
                    <a:latin typeface="方正公文楷体" panose="02000500000000000000" charset="-122"/>
                    <a:ea typeface="方正公文楷体" panose="02000500000000000000" charset="-122"/>
                    <a:cs typeface="方正公文楷体" panose="02000500000000000000" charset="-122"/>
                    <a:sym typeface="+mn-ea"/>
                  </a:rPr>
                  <a:t>）增强</a:t>
                </a:r>
                <a:endParaRPr lang="zh-CN" altLang="en-US" sz="2000">
                  <a:solidFill>
                    <a:schemeClr val="bg1"/>
                  </a:solidFill>
                  <a:latin typeface="方正公文楷体" panose="02000500000000000000" charset="-122"/>
                  <a:ea typeface="方正公文楷体" panose="02000500000000000000" charset="-122"/>
                  <a:cs typeface="方正公文楷体" panose="02000500000000000000" charset="-122"/>
                  <a:sym typeface="+mn-ea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1560810" y="6473825"/>
            <a:ext cx="352425" cy="210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3065" y="1273175"/>
            <a:ext cx="4490720" cy="5162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dist="76200" sx="102000" sy="102000" algn="ctr" rotWithShape="0">
              <a:schemeClr val="accent1">
                <a:lumMod val="75000"/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1180" y="1467485"/>
            <a:ext cx="4028440" cy="4822190"/>
          </a:xfrm>
          <a:prstGeom prst="rect">
            <a:avLst/>
          </a:prstGeom>
        </p:spPr>
        <p:txBody>
          <a:bodyPr>
            <a:noAutofit/>
          </a:bodyPr>
          <a:p>
            <a:pPr indent="0" algn="ctr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挑战</a:t>
            </a:r>
            <a:endParaRPr lang="zh-CN" altLang="en-US" sz="20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  <a:p>
            <a:pPr marL="0" indent="0" algn="ctr"/>
            <a:r>
              <a: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动漫图像中的</a:t>
            </a:r>
            <a:r>
              <a:rPr lang="zh-CN" altLang="en-US" sz="1600" b="0" i="0">
                <a:solidFill>
                  <a:srgbClr val="FF0000"/>
                </a:solidFill>
                <a:latin typeface="方正公文楷体" panose="02000500000000000000" charset="-122"/>
                <a:ea typeface="方正公文楷体" panose="02000500000000000000" charset="-122"/>
              </a:rPr>
              <a:t>手绘线条</a:t>
            </a:r>
            <a:r>
              <a: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（如轮廓、细节）容易因压缩或老化变得模糊或扭曲，影响视觉效果。</a:t>
            </a:r>
            <a:endParaRPr lang="zh-CN" altLang="en-US" sz="20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  <a:p>
            <a:pPr indent="0" algn="ctr" fontAlgn="auto">
              <a:spcBef>
                <a:spcPts val="18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0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传统方法的不足</a:t>
            </a:r>
            <a:endParaRPr lang="zh-CN" altLang="en-US" sz="20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  <a:p>
            <a:pPr marL="0" indent="0" algn="ctr"/>
            <a:r>
              <a:rPr lang="zh-CN" altLang="en-US" sz="1600" b="0" i="0">
                <a:solidFill>
                  <a:srgbClr val="FF0000"/>
                </a:solidFill>
                <a:latin typeface="方正公文楷体" panose="02000500000000000000" charset="-122"/>
                <a:ea typeface="方正公文楷体" panose="02000500000000000000" charset="-122"/>
              </a:rPr>
              <a:t>全局锐化</a:t>
            </a:r>
            <a:r>
              <a: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或</a:t>
            </a:r>
            <a:r>
              <a:rPr lang="zh-CN" altLang="en-US" sz="1600" b="0" i="0">
                <a:solidFill>
                  <a:srgbClr val="FF0000"/>
                </a:solidFill>
                <a:latin typeface="方正公文楷体" panose="02000500000000000000" charset="-122"/>
                <a:ea typeface="方正公文楷体" panose="02000500000000000000" charset="-122"/>
              </a:rPr>
              <a:t>修改退化模型</a:t>
            </a:r>
            <a:r>
              <a:rPr lang="zh-CN" altLang="en-US" sz="16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无法针对性增强线条，可能引入无关噪声。</a:t>
            </a:r>
            <a:endParaRPr lang="zh-CN" altLang="en-US" sz="16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  <a:p>
            <a:pPr algn="ctr" fontAlgn="auto">
              <a:spcBef>
                <a:spcPts val="18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0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技术</a:t>
            </a:r>
            <a:r>
              <a:rPr lang="zh-CN" altLang="en-US" sz="2000" b="0" i="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</a:rPr>
              <a:t>亮点</a:t>
            </a:r>
            <a:endParaRPr lang="zh-CN" altLang="en-US" sz="20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  <a:p>
            <a:pPr marL="285750" indent="-285750" algn="l" fontAlgn="auto">
              <a:lnSpc>
                <a:spcPts val="24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sym typeface="+mn-ea"/>
              </a:rPr>
              <a:t>针对性处理：聚焦手绘线条，避免全局操作的不精准性。</a:t>
            </a:r>
            <a:endParaRPr lang="zh-CN" altLang="en-US" sz="160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sym typeface="+mn-ea"/>
            </a:endParaRPr>
          </a:p>
          <a:p>
            <a:pPr marL="285750" indent="-285750" algn="l" fontAlgn="auto">
              <a:lnSpc>
                <a:spcPts val="24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sym typeface="+mn-ea"/>
              </a:rPr>
              <a:t>轻量化：不增加模型复杂度，通过数据预处理提升效果。</a:t>
            </a:r>
            <a:endParaRPr lang="zh-CN" altLang="en-US" sz="160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sym typeface="+mn-ea"/>
            </a:endParaRPr>
          </a:p>
          <a:p>
            <a:pPr marL="285750" indent="-285750" algn="l" fontAlgn="auto">
              <a:lnSpc>
                <a:spcPts val="24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2"/>
                </a:solidFill>
                <a:latin typeface="方正公文楷体" panose="02000500000000000000" charset="-122"/>
                <a:ea typeface="方正公文楷体" panose="02000500000000000000" charset="-122"/>
                <a:sym typeface="+mn-ea"/>
              </a:rPr>
              <a:t>鲁棒性优化：克服XDoG的噪声问题，保留真实手绘细节。</a:t>
            </a:r>
            <a:endParaRPr lang="zh-CN" altLang="en-US" sz="160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  <a:sym typeface="+mn-ea"/>
            </a:endParaRPr>
          </a:p>
          <a:p>
            <a:pPr marL="0" indent="0" algn="ctr"/>
            <a:endParaRPr lang="zh-CN" altLang="en-US" sz="16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  <a:p>
            <a:pPr marL="0" indent="0" algn="ctr"/>
            <a:endParaRPr lang="zh-CN" altLang="en-US" sz="1600" b="0" i="0">
              <a:solidFill>
                <a:schemeClr val="accent2"/>
              </a:solidFill>
              <a:latin typeface="方正公文楷体" panose="02000500000000000000" charset="-122"/>
              <a:ea typeface="方正公文楷体" panose="0200050000000000000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47495" y="2679065"/>
            <a:ext cx="2036445" cy="76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47495" y="3779520"/>
            <a:ext cx="2036445" cy="76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10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11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12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13.xml><?xml version="1.0" encoding="utf-8"?>
<p:tagLst xmlns:p="http://schemas.openxmlformats.org/presentationml/2006/main">
  <p:tag name="KSO_WM_DIAGRAM_VIRTUALLY_FRAME" val="{&quot;height&quot;:353.9422834645669,&quot;left&quot;:49.12503937007874,&quot;top&quot;:121.66669291338583,&quot;width&quot;:547.4570078740156}"/>
</p:tagLst>
</file>

<file path=ppt/tags/tag14.xml><?xml version="1.0" encoding="utf-8"?>
<p:tagLst xmlns:p="http://schemas.openxmlformats.org/presentationml/2006/main">
  <p:tag name="RESOURCE_RECORD_KEY" val="{&quot;13&quot;:[20482077,20481688]}"/>
</p:tagLst>
</file>

<file path=ppt/tags/tag15.xml><?xml version="1.0" encoding="utf-8"?>
<p:tagLst xmlns:p="http://schemas.openxmlformats.org/presentationml/2006/main">
  <p:tag name="KSO_WM_DIAGRAM_VIRTUALLY_FRAME" val="{&quot;height&quot;:391.3644881889764,&quot;left&quot;:66,&quot;top&quot;:97.77251968503937,&quot;width&quot;:826.1570866141732}"/>
</p:tagLst>
</file>

<file path=ppt/tags/tag16.xml><?xml version="1.0" encoding="utf-8"?>
<p:tagLst xmlns:p="http://schemas.openxmlformats.org/presentationml/2006/main">
  <p:tag name="KSO_WM_DIAGRAM_VIRTUALLY_FRAME" val="{&quot;height&quot;:391.3644881889764,&quot;left&quot;:66,&quot;top&quot;:97.77251968503937,&quot;width&quot;:826.1570866141732}"/>
</p:tagLst>
</file>

<file path=ppt/tags/tag17.xml><?xml version="1.0" encoding="utf-8"?>
<p:tagLst xmlns:p="http://schemas.openxmlformats.org/presentationml/2006/main">
  <p:tag name="KSO_WM_DIAGRAM_VIRTUALLY_FRAME" val="{&quot;height&quot;:391.3644881889764,&quot;left&quot;:66,&quot;top&quot;:97.77251968503937,&quot;width&quot;:826.1570866141732}"/>
</p:tagLst>
</file>

<file path=ppt/tags/tag18.xml><?xml version="1.0" encoding="utf-8"?>
<p:tagLst xmlns:p="http://schemas.openxmlformats.org/presentationml/2006/main">
  <p:tag name="KSO_WM_DIAGRAM_VIRTUALLY_FRAME" val="{&quot;height&quot;:391.3644881889764,&quot;left&quot;:66,&quot;top&quot;:97.77251968503937,&quot;width&quot;:826.1570866141732}"/>
</p:tagLst>
</file>

<file path=ppt/tags/tag19.xml><?xml version="1.0" encoding="utf-8"?>
<p:tagLst xmlns:p="http://schemas.openxmlformats.org/presentationml/2006/main">
  <p:tag name="KSO_WM_DIAGRAM_VIRTUALLY_FRAME" val="{&quot;height&quot;:391.3644881889764,&quot;left&quot;:66,&quot;top&quot;:97.77251968503937,&quot;width&quot;:826.1570866141732}"/>
</p:tagLst>
</file>

<file path=ppt/tags/tag2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20.xml><?xml version="1.0" encoding="utf-8"?>
<p:tagLst xmlns:p="http://schemas.openxmlformats.org/presentationml/2006/main">
  <p:tag name="TABLE_ENDDRAG_ORIGIN_RECT" val="574*187"/>
  <p:tag name="TABLE_ENDDRAG_RECT" val="41*288*574*187"/>
</p:tagLst>
</file>

<file path=ppt/tags/tag21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2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3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4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5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6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7.xml><?xml version="1.0" encoding="utf-8"?>
<p:tagLst xmlns:p="http://schemas.openxmlformats.org/presentationml/2006/main">
  <p:tag name="KSO_WM_DIAGRAM_VIRTUALLY_FRAME" val="{&quot;height&quot;:384.20708661417314,&quot;left&quot;:-12,&quot;top&quot;:75.1320472440945,&quot;width&quot;:932.2497637795277}"/>
</p:tagLst>
</file>

<file path=ppt/tags/tag28.xml><?xml version="1.0" encoding="utf-8"?>
<p:tagLst xmlns:p="http://schemas.openxmlformats.org/presentationml/2006/main">
  <p:tag name="KSO_WM_DIAGRAM_VIRTUALLY_FRAME" val="{&quot;height&quot;:371.2498425196851,&quot;left&quot;:345.1692125984252,&quot;top&quot;:111.25007874015748,&quot;width&quot;:266.0063779527559}"/>
</p:tagLst>
</file>

<file path=ppt/tags/tag29.xml><?xml version="1.0" encoding="utf-8"?>
<p:tagLst xmlns:p="http://schemas.openxmlformats.org/presentationml/2006/main">
  <p:tag name="KSO_WM_DIAGRAM_VIRTUALLY_FRAME" val="{&quot;height&quot;:371.2498425196851,&quot;left&quot;:345.1692125984252,&quot;top&quot;:111.25007874015748,&quot;width&quot;:266.0063779527559}"/>
</p:tagLst>
</file>

<file path=ppt/tags/tag3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30.xml><?xml version="1.0" encoding="utf-8"?>
<p:tagLst xmlns:p="http://schemas.openxmlformats.org/presentationml/2006/main">
  <p:tag name="commondata" val="eyJoZGlkIjoiNDRmZTRlMDMxZWFiNjUxZTc0ODU4NjcyN2U1ZTlmNDcifQ=="/>
  <p:tag name="resource_record_key" val="{&quot;13&quot;:[20482077,20481688]}"/>
</p:tagLst>
</file>

<file path=ppt/tags/tag4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5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6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7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8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ags/tag9.xml><?xml version="1.0" encoding="utf-8"?>
<p:tagLst xmlns:p="http://schemas.openxmlformats.org/presentationml/2006/main">
  <p:tag name="KSO_WM_DIAGRAM_VIRTUALLY_FRAME" val="{&quot;height&quot;:184.75259842519685,&quot;left&quot;:122.89574803149605,&quot;top&quot;:177.58566929133858,&quot;width&quot;:755.461653543307}"/>
</p:tagLst>
</file>

<file path=ppt/theme/theme1.xml><?xml version="1.0" encoding="utf-8"?>
<a:theme xmlns:a="http://schemas.openxmlformats.org/drawingml/2006/main" name="Office 主题">
  <a:themeElements>
    <a:clrScheme name="自定义 227">
      <a:dk1>
        <a:sysClr val="windowText" lastClr="000000"/>
      </a:dk1>
      <a:lt1>
        <a:sysClr val="window" lastClr="FFFFFF"/>
      </a:lt1>
      <a:dk2>
        <a:srgbClr val="333563"/>
      </a:dk2>
      <a:lt2>
        <a:srgbClr val="E7E6E6"/>
      </a:lt2>
      <a:accent1>
        <a:srgbClr val="5C6286"/>
      </a:accent1>
      <a:accent2>
        <a:srgbClr val="333563"/>
      </a:accent2>
      <a:accent3>
        <a:srgbClr val="C59361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Montserrat SemiBold"/>
        <a:ea typeface="思源黑体 CN Bold"/>
        <a:cs typeface=""/>
      </a:majorFont>
      <a:minorFont>
        <a:latin typeface="Montserrat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1B76A5"/>
            </a:gs>
            <a:gs pos="100000">
              <a:srgbClr val="23A18F"/>
            </a:gs>
          </a:gsLst>
          <a:lin ang="0" scaled="0"/>
        </a:gradFill>
        <a:ln>
          <a:noFill/>
        </a:ln>
      </a:spPr>
      <a:bodyPr rtlCol="0" anchor="ctr"/>
      <a:lstStyle>
        <a:defPPr algn="ctr">
          <a:defRPr dirty="0">
            <a:latin typeface="思源黑体 CN Normal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2182</Words>
  <Application>WPS 演示</Application>
  <PresentationFormat>宽屏</PresentationFormat>
  <Paragraphs>200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7" baseType="lpstr">
      <vt:lpstr>Arial</vt:lpstr>
      <vt:lpstr>宋体</vt:lpstr>
      <vt:lpstr>Wingdings</vt:lpstr>
      <vt:lpstr>思源黑体 CN Normal</vt:lpstr>
      <vt:lpstr>黑体</vt:lpstr>
      <vt:lpstr>Lato</vt:lpstr>
      <vt:lpstr>HarmonyOS Sans SC Light</vt:lpstr>
      <vt:lpstr>阿里巴巴普惠体 2.0 55 Regular</vt:lpstr>
      <vt:lpstr>阿里巴巴普惠体 M</vt:lpstr>
      <vt:lpstr>Rockwell Extra Bold</vt:lpstr>
      <vt:lpstr>Cooper Black</vt:lpstr>
      <vt:lpstr>DeepSeek-CJK-patch</vt:lpstr>
      <vt:lpstr>Segoe Print</vt:lpstr>
      <vt:lpstr>方正公文楷体</vt:lpstr>
      <vt:lpstr>OPPOSans B</vt:lpstr>
      <vt:lpstr>微软雅黑</vt:lpstr>
      <vt:lpstr>Arial</vt:lpstr>
      <vt:lpstr>Wingdings</vt:lpstr>
      <vt:lpstr>OPPOSans R</vt:lpstr>
      <vt:lpstr>Montserrat</vt:lpstr>
      <vt:lpstr>Montserrat SemiBold</vt:lpstr>
      <vt:lpstr>Arial Unicode MS</vt:lpstr>
      <vt:lpstr>思源黑体 CN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www.51pptmoban.com</Company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蓝金简约几何风毕业论文汇报答辩PPT模板</dc:title>
  <dc:creator>山丘PPT</dc:creator>
  <cp:keywords>51PPT模板网（www.51pptmoban.com）</cp:keywords>
  <dc:description>51PPT模板网，幻灯片演示模板及素材免费下载！
51PPT模板网 唯一访问网址：www.51pptmoban.com</dc:description>
  <cp:lastModifiedBy>胡世成</cp:lastModifiedBy>
  <cp:revision>142</cp:revision>
  <dcterms:created xsi:type="dcterms:W3CDTF">2020-11-24T12:16:00Z</dcterms:created>
  <dcterms:modified xsi:type="dcterms:W3CDTF">2025-05-13T09:50:29Z</dcterms:modified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E566C1F07CB84C52B2D11420275F7C3B_12</vt:lpwstr>
  </property>
  <property fmtid="{D5CDD505-2E9C-101B-9397-08002B2CF9AE}" pid="3" name="KSOProductBuildVer">
    <vt:lpwstr>2052-12.1.0.17857</vt:lpwstr>
  </property>
</Properties>
</file>